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3.xml" ContentType="application/vnd.openxmlformats-officedocument.drawingml.chartshapes+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4.xml" ContentType="application/vnd.openxmlformats-officedocument.drawingml.chartshapes+xml"/>
  <Override PartName="/ppt/notesSlides/notesSlide10.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drawings/drawing5.xml" ContentType="application/vnd.openxmlformats-officedocument.drawingml.chartshapes+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17"/>
  </p:notesMasterIdLst>
  <p:sldIdLst>
    <p:sldId id="256" r:id="rId2"/>
    <p:sldId id="293" r:id="rId3"/>
    <p:sldId id="281" r:id="rId4"/>
    <p:sldId id="282" r:id="rId5"/>
    <p:sldId id="280" r:id="rId6"/>
    <p:sldId id="289" r:id="rId7"/>
    <p:sldId id="299" r:id="rId8"/>
    <p:sldId id="262" r:id="rId9"/>
    <p:sldId id="261" r:id="rId10"/>
    <p:sldId id="298" r:id="rId11"/>
    <p:sldId id="296" r:id="rId12"/>
    <p:sldId id="290" r:id="rId13"/>
    <p:sldId id="294" r:id="rId14"/>
    <p:sldId id="295" r:id="rId15"/>
    <p:sldId id="292" r:id="rId16"/>
  </p:sldIdLst>
  <p:sldSz cx="12192000" cy="6858000"/>
  <p:notesSz cx="7102475" cy="121316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6E1"/>
    <a:srgbClr val="85521E"/>
    <a:srgbClr val="DBB28A"/>
    <a:srgbClr val="FFC702"/>
    <a:srgbClr val="5D9732"/>
    <a:srgbClr val="84511D"/>
    <a:srgbClr val="CAAE9F"/>
    <a:srgbClr val="9ACB84"/>
    <a:srgbClr val="FFCA0D"/>
    <a:srgbClr val="FFC70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83" autoAdjust="0"/>
    <p:restoredTop sz="94660"/>
  </p:normalViewPr>
  <p:slideViewPr>
    <p:cSldViewPr snapToGrid="0">
      <p:cViewPr varScale="1">
        <p:scale>
          <a:sx n="152" d="100"/>
          <a:sy n="152" d="100"/>
        </p:scale>
        <p:origin x="424" y="1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C:\Users\swampfox\Pictures\Commissioner\data\all_summ_solar_jan26_jul25.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oleObject" Target="file:///C:\Users\swampfox\Pictures\Commissioner\data\all_summ_solar_jan26_jul25.xlsx" TargetMode="External"/></Relationships>
</file>

<file path=ppt/charts/_rels/chart3.xml.rels><?xml version="1.0" encoding="UTF-8" standalone="yes"?>
<Relationships xmlns="http://schemas.openxmlformats.org/package/2006/relationships"><Relationship Id="rId3" Type="http://schemas.openxmlformats.org/officeDocument/2006/relationships/oleObject" Target="file:///C:\Users\swampfox\Downloads\curtailments-monthly.csv" TargetMode="External"/><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oleObject" Target="file:///C:\Users\swampfox\Downloads\930-data-export(5).csv"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3.xml"/></Relationships>
</file>

<file path=ppt/charts/_rels/chart5.xml.rels><?xml version="1.0" encoding="UTF-8" standalone="yes"?>
<Relationships xmlns="http://schemas.openxmlformats.org/package/2006/relationships"><Relationship Id="rId3" Type="http://schemas.openxmlformats.org/officeDocument/2006/relationships/oleObject" Target="file:///C:\Users\swampfox\Downloads\930-data-export(6).csv"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4.xml"/></Relationships>
</file>

<file path=ppt/charts/_rels/chart6.xml.rels><?xml version="1.0" encoding="UTF-8" standalone="yes"?>
<Relationships xmlns="http://schemas.openxmlformats.org/package/2006/relationships"><Relationship Id="rId3" Type="http://schemas.openxmlformats.org/officeDocument/2006/relationships/oleObject" Target="file:///C:\Users\swampfox\Downloads\930-data-use-jan2026.csv" TargetMode="Externa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chartUserShapes" Target="../drawings/drawing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r>
              <a:rPr lang="en-US" sz="1050" b="1" dirty="0"/>
              <a:t>Min/Max Demand</a:t>
            </a:r>
            <a:r>
              <a:rPr lang="en-US" sz="1050" b="1" baseline="0" dirty="0"/>
              <a:t> by Hour for July 2025</a:t>
            </a:r>
            <a:endParaRPr lang="en-US" sz="1050" dirty="0"/>
          </a:p>
        </c:rich>
      </c:tx>
      <c:layout>
        <c:manualLayout>
          <c:xMode val="edge"/>
          <c:yMode val="edge"/>
          <c:x val="0.33708247951617926"/>
          <c:y val="5.7913649380734365E-2"/>
        </c:manualLayout>
      </c:layout>
      <c:overlay val="0"/>
      <c:spPr>
        <a:noFill/>
        <a:ln>
          <a:noFill/>
        </a:ln>
        <a:effectLst/>
      </c:spPr>
    </c:title>
    <c:autoTitleDeleted val="0"/>
    <c:plotArea>
      <c:layout/>
      <c:areaChart>
        <c:grouping val="standard"/>
        <c:varyColors val="0"/>
        <c:ser>
          <c:idx val="0"/>
          <c:order val="0"/>
          <c:tx>
            <c:strRef>
              <c:f>all_summ_solar_jan26_jul25!$S$1</c:f>
              <c:strCache>
                <c:ptCount val="1"/>
                <c:pt idx="0">
                  <c:v>jul_max_demand_mwh</c:v>
                </c:pt>
              </c:strCache>
            </c:strRef>
          </c:tx>
          <c:spPr>
            <a:solidFill>
              <a:schemeClr val="accent4"/>
            </a:solidFill>
          </c:spPr>
          <c:cat>
            <c:numRef>
              <c:f>all_summ_solar_jan26_jul25!$N$2:$N$25</c:f>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numRef>
          </c:cat>
          <c:val>
            <c:numRef>
              <c:f>all_summ_solar_jan26_jul25!$S$2:$S$25</c:f>
              <c:numCache>
                <c:formatCode>General</c:formatCode>
                <c:ptCount val="24"/>
                <c:pt idx="0">
                  <c:v>23911</c:v>
                </c:pt>
                <c:pt idx="1">
                  <c:v>22345</c:v>
                </c:pt>
                <c:pt idx="2">
                  <c:v>21204</c:v>
                </c:pt>
                <c:pt idx="3">
                  <c:v>20442</c:v>
                </c:pt>
                <c:pt idx="4">
                  <c:v>19840</c:v>
                </c:pt>
                <c:pt idx="5">
                  <c:v>19805</c:v>
                </c:pt>
                <c:pt idx="6">
                  <c:v>20064</c:v>
                </c:pt>
                <c:pt idx="7">
                  <c:v>20673</c:v>
                </c:pt>
                <c:pt idx="8">
                  <c:v>21873</c:v>
                </c:pt>
                <c:pt idx="9">
                  <c:v>23627</c:v>
                </c:pt>
                <c:pt idx="10">
                  <c:v>25682</c:v>
                </c:pt>
                <c:pt idx="11">
                  <c:v>27618</c:v>
                </c:pt>
                <c:pt idx="12">
                  <c:v>29258</c:v>
                </c:pt>
                <c:pt idx="13">
                  <c:v>30461</c:v>
                </c:pt>
                <c:pt idx="14">
                  <c:v>31055</c:v>
                </c:pt>
                <c:pt idx="15">
                  <c:v>31657</c:v>
                </c:pt>
                <c:pt idx="16">
                  <c:v>31702</c:v>
                </c:pt>
                <c:pt idx="17">
                  <c:v>31370</c:v>
                </c:pt>
                <c:pt idx="18">
                  <c:v>31263</c:v>
                </c:pt>
                <c:pt idx="19">
                  <c:v>30789</c:v>
                </c:pt>
                <c:pt idx="20">
                  <c:v>29881</c:v>
                </c:pt>
                <c:pt idx="21">
                  <c:v>28978</c:v>
                </c:pt>
                <c:pt idx="22">
                  <c:v>27376</c:v>
                </c:pt>
                <c:pt idx="23">
                  <c:v>25422</c:v>
                </c:pt>
              </c:numCache>
            </c:numRef>
          </c:val>
          <c:extLst>
            <c:ext xmlns:c16="http://schemas.microsoft.com/office/drawing/2014/chart" uri="{C3380CC4-5D6E-409C-BE32-E72D297353CC}">
              <c16:uniqueId val="{00000000-1BC0-46CA-AADE-7AB210EFC6B3}"/>
            </c:ext>
          </c:extLst>
        </c:ser>
        <c:ser>
          <c:idx val="1"/>
          <c:order val="1"/>
          <c:tx>
            <c:strRef>
              <c:f>all_summ_solar_jan26_jul25!$O$1</c:f>
              <c:strCache>
                <c:ptCount val="1"/>
                <c:pt idx="0">
                  <c:v>jul_min_demand_mwh</c:v>
                </c:pt>
              </c:strCache>
            </c:strRef>
          </c:tx>
          <c:spPr>
            <a:solidFill>
              <a:schemeClr val="accent4">
                <a:lumMod val="75000"/>
              </a:schemeClr>
            </a:solidFill>
          </c:spPr>
          <c:cat>
            <c:numRef>
              <c:f>all_summ_solar_jan26_jul25!$N$2:$N$25</c:f>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numRef>
          </c:cat>
          <c:val>
            <c:numRef>
              <c:f>all_summ_solar_jan26_jul25!$O$2:$O$25</c:f>
              <c:numCache>
                <c:formatCode>General</c:formatCode>
                <c:ptCount val="24"/>
                <c:pt idx="0">
                  <c:v>19078</c:v>
                </c:pt>
                <c:pt idx="1">
                  <c:v>17696</c:v>
                </c:pt>
                <c:pt idx="2">
                  <c:v>16683</c:v>
                </c:pt>
                <c:pt idx="3">
                  <c:v>15988</c:v>
                </c:pt>
                <c:pt idx="4">
                  <c:v>15476</c:v>
                </c:pt>
                <c:pt idx="5">
                  <c:v>15265</c:v>
                </c:pt>
                <c:pt idx="6">
                  <c:v>15148</c:v>
                </c:pt>
                <c:pt idx="7">
                  <c:v>15314</c:v>
                </c:pt>
                <c:pt idx="8">
                  <c:v>16553</c:v>
                </c:pt>
                <c:pt idx="9">
                  <c:v>18389</c:v>
                </c:pt>
                <c:pt idx="10">
                  <c:v>20581</c:v>
                </c:pt>
                <c:pt idx="11">
                  <c:v>22813</c:v>
                </c:pt>
                <c:pt idx="12">
                  <c:v>24352</c:v>
                </c:pt>
                <c:pt idx="13">
                  <c:v>25616</c:v>
                </c:pt>
                <c:pt idx="14">
                  <c:v>26129</c:v>
                </c:pt>
                <c:pt idx="15">
                  <c:v>26460</c:v>
                </c:pt>
                <c:pt idx="16">
                  <c:v>26815</c:v>
                </c:pt>
                <c:pt idx="17">
                  <c:v>27070</c:v>
                </c:pt>
                <c:pt idx="18">
                  <c:v>26583</c:v>
                </c:pt>
                <c:pt idx="19">
                  <c:v>25618</c:v>
                </c:pt>
                <c:pt idx="20">
                  <c:v>24687</c:v>
                </c:pt>
                <c:pt idx="21">
                  <c:v>23432</c:v>
                </c:pt>
                <c:pt idx="22">
                  <c:v>22015</c:v>
                </c:pt>
                <c:pt idx="23">
                  <c:v>20792</c:v>
                </c:pt>
              </c:numCache>
            </c:numRef>
          </c:val>
          <c:extLst>
            <c:ext xmlns:c16="http://schemas.microsoft.com/office/drawing/2014/chart" uri="{C3380CC4-5D6E-409C-BE32-E72D297353CC}">
              <c16:uniqueId val="{00000001-1BC0-46CA-AADE-7AB210EFC6B3}"/>
            </c:ext>
          </c:extLst>
        </c:ser>
        <c:dLbls>
          <c:showLegendKey val="0"/>
          <c:showVal val="0"/>
          <c:showCatName val="0"/>
          <c:showSerName val="0"/>
          <c:showPercent val="0"/>
          <c:showBubbleSize val="0"/>
        </c:dLbls>
        <c:axId val="1706018784"/>
        <c:axId val="1706010624"/>
        <c:extLst>
          <c:ext xmlns:c15="http://schemas.microsoft.com/office/drawing/2012/chart" uri="{02D57815-91ED-43cb-92C2-25804820EDAC}">
            <c15:filteredAreaSeries>
              <c15:ser>
                <c:idx val="2"/>
                <c:order val="2"/>
                <c:tx>
                  <c:strRef>
                    <c:extLst>
                      <c:ext uri="{02D57815-91ED-43cb-92C2-25804820EDAC}">
                        <c15:formulaRef>
                          <c15:sqref>all_summ_solar_jan26_jul25!$F$1</c15:sqref>
                        </c15:formulaRef>
                      </c:ext>
                    </c:extLst>
                    <c:strCache>
                      <c:ptCount val="1"/>
                      <c:pt idx="0">
                        <c:v>jan_max_demand_mwh</c:v>
                      </c:pt>
                    </c:strCache>
                  </c:strRef>
                </c:tx>
                <c:cat>
                  <c:numRef>
                    <c:extLst>
                      <c:ext uri="{02D57815-91ED-43cb-92C2-25804820EDAC}">
                        <c15:formulaRef>
                          <c15:sqref>all_summ_solar_jan26_jul25!$N$2:$N$25</c15:sqref>
                        </c15:formulaRef>
                      </c:ext>
                    </c:extLst>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numRef>
                </c:cat>
                <c:val>
                  <c:numRef>
                    <c:extLst>
                      <c:ext uri="{02D57815-91ED-43cb-92C2-25804820EDAC}">
                        <c15:formulaRef>
                          <c15:sqref>all_summ_solar_jan26_jul25!$F$2:$F$25</c15:sqref>
                        </c15:formulaRef>
                      </c:ext>
                    </c:extLst>
                    <c:numCache>
                      <c:formatCode>General</c:formatCode>
                      <c:ptCount val="24"/>
                      <c:pt idx="0">
                        <c:v>30277</c:v>
                      </c:pt>
                      <c:pt idx="1">
                        <c:v>30276</c:v>
                      </c:pt>
                      <c:pt idx="2">
                        <c:v>30480</c:v>
                      </c:pt>
                      <c:pt idx="3">
                        <c:v>30814</c:v>
                      </c:pt>
                      <c:pt idx="4">
                        <c:v>30995</c:v>
                      </c:pt>
                      <c:pt idx="5">
                        <c:v>31382</c:v>
                      </c:pt>
                      <c:pt idx="6">
                        <c:v>32047</c:v>
                      </c:pt>
                      <c:pt idx="7">
                        <c:v>32685</c:v>
                      </c:pt>
                      <c:pt idx="8">
                        <c:v>32611</c:v>
                      </c:pt>
                      <c:pt idx="9">
                        <c:v>31121</c:v>
                      </c:pt>
                      <c:pt idx="10">
                        <c:v>29352</c:v>
                      </c:pt>
                      <c:pt idx="11">
                        <c:v>28431</c:v>
                      </c:pt>
                      <c:pt idx="12">
                        <c:v>27958</c:v>
                      </c:pt>
                      <c:pt idx="13">
                        <c:v>27238</c:v>
                      </c:pt>
                      <c:pt idx="14">
                        <c:v>26760</c:v>
                      </c:pt>
                      <c:pt idx="15">
                        <c:v>26473</c:v>
                      </c:pt>
                      <c:pt idx="16">
                        <c:v>26831</c:v>
                      </c:pt>
                      <c:pt idx="17">
                        <c:v>28034</c:v>
                      </c:pt>
                      <c:pt idx="18">
                        <c:v>29712</c:v>
                      </c:pt>
                      <c:pt idx="19">
                        <c:v>30384</c:v>
                      </c:pt>
                      <c:pt idx="20">
                        <c:v>30661</c:v>
                      </c:pt>
                      <c:pt idx="21">
                        <c:v>30677</c:v>
                      </c:pt>
                      <c:pt idx="22">
                        <c:v>30485</c:v>
                      </c:pt>
                      <c:pt idx="23">
                        <c:v>30148</c:v>
                      </c:pt>
                    </c:numCache>
                  </c:numRef>
                </c:val>
                <c:extLst>
                  <c:ext xmlns:c16="http://schemas.microsoft.com/office/drawing/2014/chart" uri="{C3380CC4-5D6E-409C-BE32-E72D297353CC}">
                    <c16:uniqueId val="{00000002-1BC0-46CA-AADE-7AB210EFC6B3}"/>
                  </c:ext>
                </c:extLst>
              </c15:ser>
            </c15:filteredAreaSeries>
            <c15:filteredAreaSeries>
              <c15:ser>
                <c:idx val="3"/>
                <c:order val="3"/>
                <c:tx>
                  <c:strRef>
                    <c:extLst xmlns:c15="http://schemas.microsoft.com/office/drawing/2012/chart">
                      <c:ext xmlns:c15="http://schemas.microsoft.com/office/drawing/2012/chart" uri="{02D57815-91ED-43cb-92C2-25804820EDAC}">
                        <c15:formulaRef>
                          <c15:sqref>all_summ_solar_jan26_jul25!$B$1</c15:sqref>
                        </c15:formulaRef>
                      </c:ext>
                    </c:extLst>
                    <c:strCache>
                      <c:ptCount val="1"/>
                      <c:pt idx="0">
                        <c:v>jan_min_demand_mwh</c:v>
                      </c:pt>
                    </c:strCache>
                  </c:strRef>
                </c:tx>
                <c:cat>
                  <c:numRef>
                    <c:extLst xmlns:c15="http://schemas.microsoft.com/office/drawing/2012/chart">
                      <c:ext xmlns:c15="http://schemas.microsoft.com/office/drawing/2012/chart" uri="{02D57815-91ED-43cb-92C2-25804820EDAC}">
                        <c15:formulaRef>
                          <c15:sqref>all_summ_solar_jan26_jul25!$N$2:$N$25</c15:sqref>
                        </c15:formulaRef>
                      </c:ext>
                    </c:extLst>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numRef>
                </c:cat>
                <c:val>
                  <c:numRef>
                    <c:extLst xmlns:c15="http://schemas.microsoft.com/office/drawing/2012/chart">
                      <c:ext xmlns:c15="http://schemas.microsoft.com/office/drawing/2012/chart" uri="{02D57815-91ED-43cb-92C2-25804820EDAC}">
                        <c15:formulaRef>
                          <c15:sqref>all_summ_solar_jan26_jul25!$B$2:$B$25</c15:sqref>
                        </c15:formulaRef>
                      </c:ext>
                    </c:extLst>
                    <c:numCache>
                      <c:formatCode>General</c:formatCode>
                      <c:ptCount val="24"/>
                      <c:pt idx="0">
                        <c:v>15260</c:v>
                      </c:pt>
                      <c:pt idx="1">
                        <c:v>14760</c:v>
                      </c:pt>
                      <c:pt idx="2">
                        <c:v>14302</c:v>
                      </c:pt>
                      <c:pt idx="3">
                        <c:v>14133</c:v>
                      </c:pt>
                      <c:pt idx="4">
                        <c:v>14043</c:v>
                      </c:pt>
                      <c:pt idx="5">
                        <c:v>14261</c:v>
                      </c:pt>
                      <c:pt idx="6">
                        <c:v>15166</c:v>
                      </c:pt>
                      <c:pt idx="7">
                        <c:v>16326</c:v>
                      </c:pt>
                      <c:pt idx="8">
                        <c:v>16554</c:v>
                      </c:pt>
                      <c:pt idx="9">
                        <c:v>16726</c:v>
                      </c:pt>
                      <c:pt idx="10">
                        <c:v>16986</c:v>
                      </c:pt>
                      <c:pt idx="11">
                        <c:v>17176</c:v>
                      </c:pt>
                      <c:pt idx="12">
                        <c:v>16846</c:v>
                      </c:pt>
                      <c:pt idx="13">
                        <c:v>16641</c:v>
                      </c:pt>
                      <c:pt idx="14">
                        <c:v>16484</c:v>
                      </c:pt>
                      <c:pt idx="15">
                        <c:v>16210</c:v>
                      </c:pt>
                      <c:pt idx="16">
                        <c:v>16180</c:v>
                      </c:pt>
                      <c:pt idx="17">
                        <c:v>16774</c:v>
                      </c:pt>
                      <c:pt idx="18">
                        <c:v>17694</c:v>
                      </c:pt>
                      <c:pt idx="19">
                        <c:v>17443</c:v>
                      </c:pt>
                      <c:pt idx="20">
                        <c:v>17128</c:v>
                      </c:pt>
                      <c:pt idx="21">
                        <c:v>16789</c:v>
                      </c:pt>
                      <c:pt idx="22">
                        <c:v>16198</c:v>
                      </c:pt>
                      <c:pt idx="23">
                        <c:v>15363</c:v>
                      </c:pt>
                    </c:numCache>
                  </c:numRef>
                </c:val>
                <c:extLst xmlns:c15="http://schemas.microsoft.com/office/drawing/2012/chart">
                  <c:ext xmlns:c16="http://schemas.microsoft.com/office/drawing/2014/chart" uri="{C3380CC4-5D6E-409C-BE32-E72D297353CC}">
                    <c16:uniqueId val="{00000003-1BC0-46CA-AADE-7AB210EFC6B3}"/>
                  </c:ext>
                </c:extLst>
              </c15:ser>
            </c15:filteredAreaSeries>
          </c:ext>
        </c:extLst>
      </c:areaChart>
      <c:catAx>
        <c:axId val="1706018784"/>
        <c:scaling>
          <c:orientation val="minMax"/>
        </c:scaling>
        <c:delete val="0"/>
        <c:axPos val="b"/>
        <c:numFmt formatCode="[$-409]h:mm\ AM/PM;@"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6010624"/>
        <c:crosses val="autoZero"/>
        <c:auto val="1"/>
        <c:lblAlgn val="ctr"/>
        <c:lblOffset val="100"/>
        <c:noMultiLvlLbl val="0"/>
      </c:catAx>
      <c:valAx>
        <c:axId val="170601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6018784"/>
        <c:crosses val="autoZero"/>
        <c:crossBetween val="midCat"/>
      </c:valAx>
    </c:plotArea>
    <c:legend>
      <c:legendPos val="b"/>
      <c:layout>
        <c:manualLayout>
          <c:xMode val="edge"/>
          <c:yMode val="edge"/>
          <c:x val="0.2233466686044881"/>
          <c:y val="0.86140625285008121"/>
          <c:w val="0.5497086610135542"/>
          <c:h val="8.4816787010665487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txPr>
    <a:bodyPr/>
    <a:lstStyle/>
    <a:p>
      <a:pPr>
        <a:defRPr sz="1200" baseline="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050" b="0" i="0" u="none" strike="noStrike" kern="1200" spc="0" baseline="0">
                <a:solidFill>
                  <a:schemeClr val="tx1">
                    <a:lumMod val="65000"/>
                    <a:lumOff val="35000"/>
                  </a:schemeClr>
                </a:solidFill>
                <a:latin typeface="+mn-lt"/>
                <a:ea typeface="+mn-ea"/>
                <a:cs typeface="+mn-cs"/>
              </a:defRPr>
            </a:pPr>
            <a:r>
              <a:rPr lang="en-US" sz="1050" b="1" dirty="0"/>
              <a:t>Min/Max Demand</a:t>
            </a:r>
            <a:r>
              <a:rPr lang="en-US" sz="1050" b="1" baseline="0" dirty="0"/>
              <a:t> by Hour for January 2026</a:t>
            </a:r>
            <a:endParaRPr lang="en-US" sz="1050" dirty="0"/>
          </a:p>
        </c:rich>
      </c:tx>
      <c:layout>
        <c:manualLayout>
          <c:xMode val="edge"/>
          <c:yMode val="edge"/>
          <c:x val="0.33708247951617926"/>
          <c:y val="4.6167883875048624E-2"/>
        </c:manualLayout>
      </c:layout>
      <c:overlay val="0"/>
      <c:spPr>
        <a:noFill/>
        <a:ln>
          <a:noFill/>
        </a:ln>
        <a:effectLst/>
      </c:spPr>
    </c:title>
    <c:autoTitleDeleted val="0"/>
    <c:plotArea>
      <c:layout/>
      <c:areaChart>
        <c:grouping val="standard"/>
        <c:varyColors val="0"/>
        <c:ser>
          <c:idx val="2"/>
          <c:order val="2"/>
          <c:tx>
            <c:strRef>
              <c:f>all_summ_solar_jan26_jul25!$F$1</c:f>
              <c:strCache>
                <c:ptCount val="1"/>
                <c:pt idx="0">
                  <c:v>jan_max_demand_mwh</c:v>
                </c:pt>
              </c:strCache>
              <c:extLst xmlns:c15="http://schemas.microsoft.com/office/drawing/2012/chart"/>
            </c:strRef>
          </c:tx>
          <c:spPr>
            <a:solidFill>
              <a:schemeClr val="accent1">
                <a:lumMod val="40000"/>
                <a:lumOff val="60000"/>
              </a:schemeClr>
            </a:solidFill>
          </c:spPr>
          <c:cat>
            <c:numRef>
              <c:f>all_summ_solar_jan26_jul25!$N$2:$N$25</c:f>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extLst xmlns:c15="http://schemas.microsoft.com/office/drawing/2012/chart"/>
            </c:numRef>
          </c:cat>
          <c:val>
            <c:numRef>
              <c:f>all_summ_solar_jan26_jul25!$F$2:$F$25</c:f>
              <c:numCache>
                <c:formatCode>General</c:formatCode>
                <c:ptCount val="24"/>
                <c:pt idx="0">
                  <c:v>30277</c:v>
                </c:pt>
                <c:pt idx="1">
                  <c:v>30276</c:v>
                </c:pt>
                <c:pt idx="2">
                  <c:v>30480</c:v>
                </c:pt>
                <c:pt idx="3">
                  <c:v>30814</c:v>
                </c:pt>
                <c:pt idx="4">
                  <c:v>30995</c:v>
                </c:pt>
                <c:pt idx="5">
                  <c:v>31382</c:v>
                </c:pt>
                <c:pt idx="6">
                  <c:v>32047</c:v>
                </c:pt>
                <c:pt idx="7">
                  <c:v>32685</c:v>
                </c:pt>
                <c:pt idx="8">
                  <c:v>32611</c:v>
                </c:pt>
                <c:pt idx="9">
                  <c:v>31121</c:v>
                </c:pt>
                <c:pt idx="10">
                  <c:v>29352</c:v>
                </c:pt>
                <c:pt idx="11">
                  <c:v>28431</c:v>
                </c:pt>
                <c:pt idx="12">
                  <c:v>27958</c:v>
                </c:pt>
                <c:pt idx="13">
                  <c:v>27238</c:v>
                </c:pt>
                <c:pt idx="14">
                  <c:v>26760</c:v>
                </c:pt>
                <c:pt idx="15">
                  <c:v>26473</c:v>
                </c:pt>
                <c:pt idx="16">
                  <c:v>26831</c:v>
                </c:pt>
                <c:pt idx="17">
                  <c:v>28034</c:v>
                </c:pt>
                <c:pt idx="18">
                  <c:v>29712</c:v>
                </c:pt>
                <c:pt idx="19">
                  <c:v>30384</c:v>
                </c:pt>
                <c:pt idx="20">
                  <c:v>30661</c:v>
                </c:pt>
                <c:pt idx="21">
                  <c:v>30677</c:v>
                </c:pt>
                <c:pt idx="22">
                  <c:v>30485</c:v>
                </c:pt>
                <c:pt idx="23">
                  <c:v>30148</c:v>
                </c:pt>
              </c:numCache>
              <c:extLst xmlns:c15="http://schemas.microsoft.com/office/drawing/2012/chart"/>
            </c:numRef>
          </c:val>
          <c:extLst>
            <c:ext xmlns:c16="http://schemas.microsoft.com/office/drawing/2014/chart" uri="{C3380CC4-5D6E-409C-BE32-E72D297353CC}">
              <c16:uniqueId val="{00000000-A528-4FE5-8852-260808F58811}"/>
            </c:ext>
          </c:extLst>
        </c:ser>
        <c:ser>
          <c:idx val="3"/>
          <c:order val="3"/>
          <c:tx>
            <c:strRef>
              <c:f>all_summ_solar_jan26_jul25!$B$1</c:f>
              <c:strCache>
                <c:ptCount val="1"/>
                <c:pt idx="0">
                  <c:v>jan_min_demand_mwh</c:v>
                </c:pt>
              </c:strCache>
              <c:extLst xmlns:c15="http://schemas.microsoft.com/office/drawing/2012/chart"/>
            </c:strRef>
          </c:tx>
          <c:spPr>
            <a:solidFill>
              <a:schemeClr val="accent1">
                <a:lumMod val="75000"/>
              </a:schemeClr>
            </a:solidFill>
          </c:spPr>
          <c:cat>
            <c:numRef>
              <c:f>all_summ_solar_jan26_jul25!$N$2:$N$25</c:f>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extLst xmlns:c15="http://schemas.microsoft.com/office/drawing/2012/chart"/>
            </c:numRef>
          </c:cat>
          <c:val>
            <c:numRef>
              <c:f>all_summ_solar_jan26_jul25!$B$2:$B$25</c:f>
              <c:numCache>
                <c:formatCode>General</c:formatCode>
                <c:ptCount val="24"/>
                <c:pt idx="0">
                  <c:v>15260</c:v>
                </c:pt>
                <c:pt idx="1">
                  <c:v>14760</c:v>
                </c:pt>
                <c:pt idx="2">
                  <c:v>14302</c:v>
                </c:pt>
                <c:pt idx="3">
                  <c:v>14133</c:v>
                </c:pt>
                <c:pt idx="4">
                  <c:v>14043</c:v>
                </c:pt>
                <c:pt idx="5">
                  <c:v>14261</c:v>
                </c:pt>
                <c:pt idx="6">
                  <c:v>15166</c:v>
                </c:pt>
                <c:pt idx="7">
                  <c:v>16326</c:v>
                </c:pt>
                <c:pt idx="8">
                  <c:v>16554</c:v>
                </c:pt>
                <c:pt idx="9">
                  <c:v>16726</c:v>
                </c:pt>
                <c:pt idx="10">
                  <c:v>16986</c:v>
                </c:pt>
                <c:pt idx="11">
                  <c:v>17176</c:v>
                </c:pt>
                <c:pt idx="12">
                  <c:v>16846</c:v>
                </c:pt>
                <c:pt idx="13">
                  <c:v>16641</c:v>
                </c:pt>
                <c:pt idx="14">
                  <c:v>16484</c:v>
                </c:pt>
                <c:pt idx="15">
                  <c:v>16210</c:v>
                </c:pt>
                <c:pt idx="16">
                  <c:v>16180</c:v>
                </c:pt>
                <c:pt idx="17">
                  <c:v>16774</c:v>
                </c:pt>
                <c:pt idx="18">
                  <c:v>17694</c:v>
                </c:pt>
                <c:pt idx="19">
                  <c:v>17443</c:v>
                </c:pt>
                <c:pt idx="20">
                  <c:v>17128</c:v>
                </c:pt>
                <c:pt idx="21">
                  <c:v>16789</c:v>
                </c:pt>
                <c:pt idx="22">
                  <c:v>16198</c:v>
                </c:pt>
                <c:pt idx="23">
                  <c:v>15363</c:v>
                </c:pt>
              </c:numCache>
              <c:extLst xmlns:c15="http://schemas.microsoft.com/office/drawing/2012/chart"/>
            </c:numRef>
          </c:val>
          <c:extLst>
            <c:ext xmlns:c16="http://schemas.microsoft.com/office/drawing/2014/chart" uri="{C3380CC4-5D6E-409C-BE32-E72D297353CC}">
              <c16:uniqueId val="{00000001-A528-4FE5-8852-260808F58811}"/>
            </c:ext>
          </c:extLst>
        </c:ser>
        <c:dLbls>
          <c:showLegendKey val="0"/>
          <c:showVal val="0"/>
          <c:showCatName val="0"/>
          <c:showSerName val="0"/>
          <c:showPercent val="0"/>
          <c:showBubbleSize val="0"/>
        </c:dLbls>
        <c:axId val="1706018784"/>
        <c:axId val="1706010624"/>
        <c:extLst>
          <c:ext xmlns:c15="http://schemas.microsoft.com/office/drawing/2012/chart" uri="{02D57815-91ED-43cb-92C2-25804820EDAC}">
            <c15:filteredAreaSeries>
              <c15:ser>
                <c:idx val="0"/>
                <c:order val="0"/>
                <c:tx>
                  <c:strRef>
                    <c:extLst>
                      <c:ext uri="{02D57815-91ED-43cb-92C2-25804820EDAC}">
                        <c15:formulaRef>
                          <c15:sqref>all_summ_solar_jan26_jul25!$S$1</c15:sqref>
                        </c15:formulaRef>
                      </c:ext>
                    </c:extLst>
                    <c:strCache>
                      <c:ptCount val="1"/>
                      <c:pt idx="0">
                        <c:v>jul_max_demand_mwh</c:v>
                      </c:pt>
                    </c:strCache>
                  </c:strRef>
                </c:tx>
                <c:spPr>
                  <a:solidFill>
                    <a:schemeClr val="accent2"/>
                  </a:solidFill>
                </c:spPr>
                <c:cat>
                  <c:numRef>
                    <c:extLst>
                      <c:ext uri="{02D57815-91ED-43cb-92C2-25804820EDAC}">
                        <c15:formulaRef>
                          <c15:sqref>all_summ_solar_jan26_jul25!$N$2:$N$25</c15:sqref>
                        </c15:formulaRef>
                      </c:ext>
                    </c:extLst>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numRef>
                </c:cat>
                <c:val>
                  <c:numRef>
                    <c:extLst>
                      <c:ext uri="{02D57815-91ED-43cb-92C2-25804820EDAC}">
                        <c15:formulaRef>
                          <c15:sqref>all_summ_solar_jan26_jul25!$S$2:$S$25</c15:sqref>
                        </c15:formulaRef>
                      </c:ext>
                    </c:extLst>
                    <c:numCache>
                      <c:formatCode>General</c:formatCode>
                      <c:ptCount val="24"/>
                      <c:pt idx="0">
                        <c:v>23911</c:v>
                      </c:pt>
                      <c:pt idx="1">
                        <c:v>22345</c:v>
                      </c:pt>
                      <c:pt idx="2">
                        <c:v>21204</c:v>
                      </c:pt>
                      <c:pt idx="3">
                        <c:v>20442</c:v>
                      </c:pt>
                      <c:pt idx="4">
                        <c:v>19840</c:v>
                      </c:pt>
                      <c:pt idx="5">
                        <c:v>19805</c:v>
                      </c:pt>
                      <c:pt idx="6">
                        <c:v>20064</c:v>
                      </c:pt>
                      <c:pt idx="7">
                        <c:v>20673</c:v>
                      </c:pt>
                      <c:pt idx="8">
                        <c:v>21873</c:v>
                      </c:pt>
                      <c:pt idx="9">
                        <c:v>23627</c:v>
                      </c:pt>
                      <c:pt idx="10">
                        <c:v>25682</c:v>
                      </c:pt>
                      <c:pt idx="11">
                        <c:v>27618</c:v>
                      </c:pt>
                      <c:pt idx="12">
                        <c:v>29258</c:v>
                      </c:pt>
                      <c:pt idx="13">
                        <c:v>30461</c:v>
                      </c:pt>
                      <c:pt idx="14">
                        <c:v>31055</c:v>
                      </c:pt>
                      <c:pt idx="15">
                        <c:v>31657</c:v>
                      </c:pt>
                      <c:pt idx="16">
                        <c:v>31702</c:v>
                      </c:pt>
                      <c:pt idx="17">
                        <c:v>31370</c:v>
                      </c:pt>
                      <c:pt idx="18">
                        <c:v>31263</c:v>
                      </c:pt>
                      <c:pt idx="19">
                        <c:v>30789</c:v>
                      </c:pt>
                      <c:pt idx="20">
                        <c:v>29881</c:v>
                      </c:pt>
                      <c:pt idx="21">
                        <c:v>28978</c:v>
                      </c:pt>
                      <c:pt idx="22">
                        <c:v>27376</c:v>
                      </c:pt>
                      <c:pt idx="23">
                        <c:v>25422</c:v>
                      </c:pt>
                    </c:numCache>
                  </c:numRef>
                </c:val>
                <c:extLst>
                  <c:ext xmlns:c16="http://schemas.microsoft.com/office/drawing/2014/chart" uri="{C3380CC4-5D6E-409C-BE32-E72D297353CC}">
                    <c16:uniqueId val="{00000002-A528-4FE5-8852-260808F58811}"/>
                  </c:ext>
                </c:extLst>
              </c15:ser>
            </c15:filteredAreaSeries>
            <c15:filteredAreaSeries>
              <c15:ser>
                <c:idx val="1"/>
                <c:order val="1"/>
                <c:tx>
                  <c:strRef>
                    <c:extLst xmlns:c15="http://schemas.microsoft.com/office/drawing/2012/chart">
                      <c:ext xmlns:c15="http://schemas.microsoft.com/office/drawing/2012/chart" uri="{02D57815-91ED-43cb-92C2-25804820EDAC}">
                        <c15:formulaRef>
                          <c15:sqref>all_summ_solar_jan26_jul25!$O$1</c15:sqref>
                        </c15:formulaRef>
                      </c:ext>
                    </c:extLst>
                    <c:strCache>
                      <c:ptCount val="1"/>
                      <c:pt idx="0">
                        <c:v>jul_min_demand_mwh</c:v>
                      </c:pt>
                    </c:strCache>
                  </c:strRef>
                </c:tx>
                <c:spPr>
                  <a:solidFill>
                    <a:schemeClr val="accent1"/>
                  </a:solidFill>
                </c:spPr>
                <c:cat>
                  <c:numRef>
                    <c:extLst xmlns:c15="http://schemas.microsoft.com/office/drawing/2012/chart">
                      <c:ext xmlns:c15="http://schemas.microsoft.com/office/drawing/2012/chart" uri="{02D57815-91ED-43cb-92C2-25804820EDAC}">
                        <c15:formulaRef>
                          <c15:sqref>all_summ_solar_jan26_jul25!$N$2:$N$25</c15:sqref>
                        </c15:formulaRef>
                      </c:ext>
                    </c:extLst>
                    <c:numCache>
                      <c:formatCode>[$-409]h:mm\ AM/PM;@</c:formatCode>
                      <c:ptCount val="24"/>
                      <c:pt idx="0">
                        <c:v>0</c:v>
                      </c:pt>
                      <c:pt idx="1">
                        <c:v>4.1666666666666664E-2</c:v>
                      </c:pt>
                      <c:pt idx="2">
                        <c:v>8.3333333333333329E-2</c:v>
                      </c:pt>
                      <c:pt idx="3">
                        <c:v>0.125</c:v>
                      </c:pt>
                      <c:pt idx="4">
                        <c:v>0.16666666666666666</c:v>
                      </c:pt>
                      <c:pt idx="5">
                        <c:v>0.20833333333333334</c:v>
                      </c:pt>
                      <c:pt idx="6">
                        <c:v>0.25</c:v>
                      </c:pt>
                      <c:pt idx="7">
                        <c:v>0.29166666666666669</c:v>
                      </c:pt>
                      <c:pt idx="8">
                        <c:v>0.33333333333333331</c:v>
                      </c:pt>
                      <c:pt idx="9">
                        <c:v>0.375</c:v>
                      </c:pt>
                      <c:pt idx="10">
                        <c:v>0.41666666666666669</c:v>
                      </c:pt>
                      <c:pt idx="11">
                        <c:v>0.45833333333333331</c:v>
                      </c:pt>
                      <c:pt idx="12">
                        <c:v>0.5</c:v>
                      </c:pt>
                      <c:pt idx="13">
                        <c:v>0.54166666666666663</c:v>
                      </c:pt>
                      <c:pt idx="14">
                        <c:v>0.58333333333333337</c:v>
                      </c:pt>
                      <c:pt idx="15">
                        <c:v>0.625</c:v>
                      </c:pt>
                      <c:pt idx="16">
                        <c:v>0.66666666666666663</c:v>
                      </c:pt>
                      <c:pt idx="17">
                        <c:v>0.70833333333333337</c:v>
                      </c:pt>
                      <c:pt idx="18">
                        <c:v>0.75</c:v>
                      </c:pt>
                      <c:pt idx="19">
                        <c:v>0.79166666666666663</c:v>
                      </c:pt>
                      <c:pt idx="20">
                        <c:v>0.83333333333333337</c:v>
                      </c:pt>
                      <c:pt idx="21">
                        <c:v>0.875</c:v>
                      </c:pt>
                      <c:pt idx="22">
                        <c:v>0.91666666666666663</c:v>
                      </c:pt>
                      <c:pt idx="23">
                        <c:v>0.95833333333333337</c:v>
                      </c:pt>
                    </c:numCache>
                  </c:numRef>
                </c:cat>
                <c:val>
                  <c:numRef>
                    <c:extLst xmlns:c15="http://schemas.microsoft.com/office/drawing/2012/chart">
                      <c:ext xmlns:c15="http://schemas.microsoft.com/office/drawing/2012/chart" uri="{02D57815-91ED-43cb-92C2-25804820EDAC}">
                        <c15:formulaRef>
                          <c15:sqref>all_summ_solar_jan26_jul25!$O$2:$O$25</c15:sqref>
                        </c15:formulaRef>
                      </c:ext>
                    </c:extLst>
                    <c:numCache>
                      <c:formatCode>General</c:formatCode>
                      <c:ptCount val="24"/>
                      <c:pt idx="0">
                        <c:v>19078</c:v>
                      </c:pt>
                      <c:pt idx="1">
                        <c:v>17696</c:v>
                      </c:pt>
                      <c:pt idx="2">
                        <c:v>16683</c:v>
                      </c:pt>
                      <c:pt idx="3">
                        <c:v>15988</c:v>
                      </c:pt>
                      <c:pt idx="4">
                        <c:v>15476</c:v>
                      </c:pt>
                      <c:pt idx="5">
                        <c:v>15265</c:v>
                      </c:pt>
                      <c:pt idx="6">
                        <c:v>15148</c:v>
                      </c:pt>
                      <c:pt idx="7">
                        <c:v>15314</c:v>
                      </c:pt>
                      <c:pt idx="8">
                        <c:v>16553</c:v>
                      </c:pt>
                      <c:pt idx="9">
                        <c:v>18389</c:v>
                      </c:pt>
                      <c:pt idx="10">
                        <c:v>20581</c:v>
                      </c:pt>
                      <c:pt idx="11">
                        <c:v>22813</c:v>
                      </c:pt>
                      <c:pt idx="12">
                        <c:v>24352</c:v>
                      </c:pt>
                      <c:pt idx="13">
                        <c:v>25616</c:v>
                      </c:pt>
                      <c:pt idx="14">
                        <c:v>26129</c:v>
                      </c:pt>
                      <c:pt idx="15">
                        <c:v>26460</c:v>
                      </c:pt>
                      <c:pt idx="16">
                        <c:v>26815</c:v>
                      </c:pt>
                      <c:pt idx="17">
                        <c:v>27070</c:v>
                      </c:pt>
                      <c:pt idx="18">
                        <c:v>26583</c:v>
                      </c:pt>
                      <c:pt idx="19">
                        <c:v>25618</c:v>
                      </c:pt>
                      <c:pt idx="20">
                        <c:v>24687</c:v>
                      </c:pt>
                      <c:pt idx="21">
                        <c:v>23432</c:v>
                      </c:pt>
                      <c:pt idx="22">
                        <c:v>22015</c:v>
                      </c:pt>
                      <c:pt idx="23">
                        <c:v>20792</c:v>
                      </c:pt>
                    </c:numCache>
                  </c:numRef>
                </c:val>
                <c:extLst xmlns:c15="http://schemas.microsoft.com/office/drawing/2012/chart">
                  <c:ext xmlns:c16="http://schemas.microsoft.com/office/drawing/2014/chart" uri="{C3380CC4-5D6E-409C-BE32-E72D297353CC}">
                    <c16:uniqueId val="{00000003-A528-4FE5-8852-260808F58811}"/>
                  </c:ext>
                </c:extLst>
              </c15:ser>
            </c15:filteredAreaSeries>
          </c:ext>
        </c:extLst>
      </c:areaChart>
      <c:catAx>
        <c:axId val="1706018784"/>
        <c:scaling>
          <c:orientation val="minMax"/>
        </c:scaling>
        <c:delete val="0"/>
        <c:axPos val="b"/>
        <c:numFmt formatCode="[$-409]h:mm\ AM/PM;@"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6010624"/>
        <c:crosses val="autoZero"/>
        <c:auto val="1"/>
        <c:lblAlgn val="ctr"/>
        <c:lblOffset val="100"/>
        <c:noMultiLvlLbl val="0"/>
      </c:catAx>
      <c:valAx>
        <c:axId val="1706010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06018784"/>
        <c:crosses val="autoZero"/>
        <c:crossBetween val="midCat"/>
      </c:valAx>
    </c:plotArea>
    <c:legend>
      <c:legendPos val="b"/>
      <c:layout>
        <c:manualLayout>
          <c:xMode val="edge"/>
          <c:yMode val="edge"/>
          <c:x val="0.21868003196838745"/>
          <c:y val="0.86358001700643738"/>
          <c:w val="0.56263979440961187"/>
          <c:h val="8.6055018766236835E-2"/>
        </c:manualLayout>
      </c:layout>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chart>
  <c:txPr>
    <a:bodyPr/>
    <a:lstStyle/>
    <a:p>
      <a:pPr>
        <a:defRPr sz="1200" baseline="0"/>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r>
              <a:rPr lang="en-US" b="1" i="0" baseline="0"/>
              <a:t>CA Wind and Solar Curtailment</a:t>
            </a:r>
          </a:p>
        </c:rich>
      </c:tx>
      <c:overlay val="0"/>
      <c:spPr>
        <a:noFill/>
        <a:ln>
          <a:noFill/>
        </a:ln>
        <a:effectLst/>
      </c:spPr>
      <c:txPr>
        <a:bodyPr rot="0" spcFirstLastPara="1" vertOverflow="ellipsis" vert="horz" wrap="square" anchor="ctr" anchorCtr="1"/>
        <a:lstStyle/>
        <a:p>
          <a:pPr>
            <a:defRPr sz="1400" b="1"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10453914145971127"/>
          <c:y val="0.17884403260445272"/>
          <c:w val="0.86670103126343256"/>
          <c:h val="0.42183132785754796"/>
        </c:manualLayout>
      </c:layout>
      <c:areaChart>
        <c:grouping val="standard"/>
        <c:varyColors val="0"/>
        <c:ser>
          <c:idx val="0"/>
          <c:order val="0"/>
          <c:tx>
            <c:strRef>
              <c:f>Sheet1!$D$1</c:f>
              <c:strCache>
                <c:ptCount val="1"/>
                <c:pt idx="0">
                  <c:v>CA Wind and Solar Curtailment</c:v>
                </c:pt>
              </c:strCache>
            </c:strRef>
          </c:tx>
          <c:spPr>
            <a:solidFill>
              <a:schemeClr val="accent1"/>
            </a:solidFill>
            <a:ln>
              <a:noFill/>
            </a:ln>
            <a:effectLst/>
          </c:spPr>
          <c:cat>
            <c:numRef>
              <c:f>Sheet1!$A$2:$A$27</c:f>
              <c:numCache>
                <c:formatCode>[$-409]mmm\-yy;@</c:formatCode>
                <c:ptCount val="26"/>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pt idx="12">
                  <c:v>45658</c:v>
                </c:pt>
                <c:pt idx="13">
                  <c:v>45689</c:v>
                </c:pt>
                <c:pt idx="14">
                  <c:v>45717</c:v>
                </c:pt>
                <c:pt idx="15">
                  <c:v>45748</c:v>
                </c:pt>
                <c:pt idx="16">
                  <c:v>45778</c:v>
                </c:pt>
                <c:pt idx="17">
                  <c:v>45809</c:v>
                </c:pt>
                <c:pt idx="18">
                  <c:v>45839</c:v>
                </c:pt>
                <c:pt idx="19">
                  <c:v>45870</c:v>
                </c:pt>
                <c:pt idx="20">
                  <c:v>45901</c:v>
                </c:pt>
                <c:pt idx="21">
                  <c:v>45931</c:v>
                </c:pt>
                <c:pt idx="22">
                  <c:v>45962</c:v>
                </c:pt>
                <c:pt idx="23">
                  <c:v>45992</c:v>
                </c:pt>
                <c:pt idx="24">
                  <c:v>46023</c:v>
                </c:pt>
                <c:pt idx="25">
                  <c:v>46054</c:v>
                </c:pt>
              </c:numCache>
            </c:numRef>
          </c:cat>
          <c:val>
            <c:numRef>
              <c:f>Sheet1!$D$2:$D$27</c:f>
              <c:numCache>
                <c:formatCode>0</c:formatCode>
                <c:ptCount val="26"/>
                <c:pt idx="0">
                  <c:v>101.02</c:v>
                </c:pt>
                <c:pt idx="1">
                  <c:v>228.88900000000001</c:v>
                </c:pt>
                <c:pt idx="2">
                  <c:v>730.26499999999999</c:v>
                </c:pt>
                <c:pt idx="3">
                  <c:v>839.58199999999999</c:v>
                </c:pt>
                <c:pt idx="4">
                  <c:v>695.375</c:v>
                </c:pt>
                <c:pt idx="5">
                  <c:v>246.62899999999999</c:v>
                </c:pt>
                <c:pt idx="6">
                  <c:v>67.647999999999996</c:v>
                </c:pt>
                <c:pt idx="7">
                  <c:v>71.569000000000003</c:v>
                </c:pt>
                <c:pt idx="8">
                  <c:v>120.688</c:v>
                </c:pt>
                <c:pt idx="9">
                  <c:v>151.90199999999999</c:v>
                </c:pt>
                <c:pt idx="10">
                  <c:v>147.41200000000001</c:v>
                </c:pt>
                <c:pt idx="11">
                  <c:v>22.396999999999998</c:v>
                </c:pt>
                <c:pt idx="12">
                  <c:v>130.267</c:v>
                </c:pt>
                <c:pt idx="13">
                  <c:v>502.51600000000002</c:v>
                </c:pt>
                <c:pt idx="14">
                  <c:v>919.02</c:v>
                </c:pt>
                <c:pt idx="15">
                  <c:v>738.18399999999997</c:v>
                </c:pt>
                <c:pt idx="16">
                  <c:v>451.68299999999999</c:v>
                </c:pt>
                <c:pt idx="17">
                  <c:v>253.672</c:v>
                </c:pt>
                <c:pt idx="18">
                  <c:v>145.471</c:v>
                </c:pt>
                <c:pt idx="19">
                  <c:v>130.11699999999999</c:v>
                </c:pt>
                <c:pt idx="20">
                  <c:v>179.64</c:v>
                </c:pt>
                <c:pt idx="21">
                  <c:v>256.40699999999998</c:v>
                </c:pt>
                <c:pt idx="22">
                  <c:v>28.933</c:v>
                </c:pt>
                <c:pt idx="23">
                  <c:v>30.155000000000001</c:v>
                </c:pt>
                <c:pt idx="24">
                  <c:v>26.571999999999999</c:v>
                </c:pt>
                <c:pt idx="25">
                  <c:v>242.714</c:v>
                </c:pt>
              </c:numCache>
            </c:numRef>
          </c:val>
          <c:extLst>
            <c:ext xmlns:c16="http://schemas.microsoft.com/office/drawing/2014/chart" uri="{C3380CC4-5D6E-409C-BE32-E72D297353CC}">
              <c16:uniqueId val="{00000000-3020-4D61-8411-E21D9756513A}"/>
            </c:ext>
          </c:extLst>
        </c:ser>
        <c:dLbls>
          <c:showLegendKey val="0"/>
          <c:showVal val="0"/>
          <c:showCatName val="0"/>
          <c:showSerName val="0"/>
          <c:showPercent val="0"/>
          <c:showBubbleSize val="0"/>
        </c:dLbls>
        <c:axId val="2079227184"/>
        <c:axId val="2079226224"/>
      </c:areaChart>
      <c:dateAx>
        <c:axId val="2079227184"/>
        <c:scaling>
          <c:orientation val="minMax"/>
        </c:scaling>
        <c:delete val="0"/>
        <c:axPos val="b"/>
        <c:title>
          <c:tx>
            <c:rich>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Month and Year</a:t>
                </a:r>
              </a:p>
            </c:rich>
          </c:tx>
          <c:overlay val="0"/>
          <c:spPr>
            <a:noFill/>
            <a:ln>
              <a:noFill/>
            </a:ln>
            <a:effectLst/>
          </c:spPr>
          <c:txPr>
            <a:bodyPr rot="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409]mmm\-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79226224"/>
        <c:crosses val="autoZero"/>
        <c:auto val="1"/>
        <c:lblOffset val="100"/>
        <c:baseTimeUnit val="months"/>
      </c:dateAx>
      <c:valAx>
        <c:axId val="207922622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r>
                  <a:rPr lang="en-US"/>
                  <a:t>MWh</a:t>
                </a:r>
              </a:p>
            </c:rich>
          </c:tx>
          <c:overlay val="0"/>
          <c:spPr>
            <a:noFill/>
            <a:ln>
              <a:noFill/>
            </a:ln>
            <a:effectLst/>
          </c:spPr>
          <c:txPr>
            <a:bodyPr rot="-54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crossAx val="20792271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9525" cap="flat" cmpd="sng" algn="ctr">
      <a:noFill/>
      <a:round/>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700" b="1" dirty="0"/>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9.2417612235889818E-2"/>
          <c:y val="0.11347309174365375"/>
          <c:w val="0.88614170922572288"/>
          <c:h val="0.58187645422051404"/>
        </c:manualLayout>
      </c:layout>
      <c:areaChart>
        <c:grouping val="percentStacked"/>
        <c:varyColors val="0"/>
        <c:ser>
          <c:idx val="3"/>
          <c:order val="0"/>
          <c:tx>
            <c:strRef>
              <c:f>MISO_spril_26!$H$1</c:f>
              <c:strCache>
                <c:ptCount val="1"/>
                <c:pt idx="0">
                  <c:v>Coal Generation (MWh)</c:v>
                </c:pt>
              </c:strCache>
            </c:strRef>
          </c:tx>
          <c:spPr>
            <a:solidFill>
              <a:srgbClr val="85521E"/>
            </a:solidFill>
            <a:ln>
              <a:noFill/>
            </a:ln>
            <a:effectLst/>
          </c:spPr>
          <c:cat>
            <c:numRef>
              <c:f>MISO_spril_26!$C$98:$C$194</c:f>
              <c:numCache>
                <c:formatCode>General</c:formatCode>
                <c:ptCount val="97"/>
                <c:pt idx="0" formatCode="mm/dd/yy;@">
                  <c:v>46119</c:v>
                </c:pt>
                <c:pt idx="12" formatCode="h:mm;@">
                  <c:v>46119.5</c:v>
                </c:pt>
                <c:pt idx="24" formatCode="mm/dd/yy;@">
                  <c:v>46120</c:v>
                </c:pt>
                <c:pt idx="36" formatCode="h:mm;@">
                  <c:v>0.5</c:v>
                </c:pt>
                <c:pt idx="48" formatCode="mm/dd/yy;@">
                  <c:v>46121</c:v>
                </c:pt>
                <c:pt idx="60" formatCode="h:mm;@">
                  <c:v>0.5</c:v>
                </c:pt>
                <c:pt idx="72" formatCode="mm/dd/yy;@">
                  <c:v>46122</c:v>
                </c:pt>
                <c:pt idx="84" formatCode="h:mm;@">
                  <c:v>0.5</c:v>
                </c:pt>
                <c:pt idx="96" formatCode="mm/dd/yy;@">
                  <c:v>46123</c:v>
                </c:pt>
              </c:numCache>
            </c:numRef>
          </c:cat>
          <c:val>
            <c:numRef>
              <c:f>MISO_spril_26!$H$98:$H$194</c:f>
              <c:numCache>
                <c:formatCode>General</c:formatCode>
                <c:ptCount val="97"/>
                <c:pt idx="0">
                  <c:v>15041</c:v>
                </c:pt>
                <c:pt idx="1">
                  <c:v>14280</c:v>
                </c:pt>
                <c:pt idx="2">
                  <c:v>13621</c:v>
                </c:pt>
                <c:pt idx="3">
                  <c:v>13472</c:v>
                </c:pt>
                <c:pt idx="4">
                  <c:v>13424</c:v>
                </c:pt>
                <c:pt idx="5">
                  <c:v>13207</c:v>
                </c:pt>
                <c:pt idx="6">
                  <c:v>13286</c:v>
                </c:pt>
                <c:pt idx="7">
                  <c:v>14095</c:v>
                </c:pt>
                <c:pt idx="8">
                  <c:v>15543</c:v>
                </c:pt>
                <c:pt idx="9">
                  <c:v>15721</c:v>
                </c:pt>
                <c:pt idx="10">
                  <c:v>13491</c:v>
                </c:pt>
                <c:pt idx="11">
                  <c:v>12151</c:v>
                </c:pt>
                <c:pt idx="12">
                  <c:v>11097</c:v>
                </c:pt>
                <c:pt idx="13">
                  <c:v>10728</c:v>
                </c:pt>
                <c:pt idx="14">
                  <c:v>10366</c:v>
                </c:pt>
                <c:pt idx="15">
                  <c:v>10119</c:v>
                </c:pt>
                <c:pt idx="16">
                  <c:v>10037</c:v>
                </c:pt>
                <c:pt idx="17">
                  <c:v>10023</c:v>
                </c:pt>
                <c:pt idx="18">
                  <c:v>10091</c:v>
                </c:pt>
                <c:pt idx="19">
                  <c:v>10050</c:v>
                </c:pt>
                <c:pt idx="20">
                  <c:v>11112</c:v>
                </c:pt>
                <c:pt idx="21">
                  <c:v>13683</c:v>
                </c:pt>
                <c:pt idx="22">
                  <c:v>14837</c:v>
                </c:pt>
                <c:pt idx="23">
                  <c:v>13925</c:v>
                </c:pt>
                <c:pt idx="24">
                  <c:v>13364</c:v>
                </c:pt>
                <c:pt idx="25">
                  <c:v>12547</c:v>
                </c:pt>
                <c:pt idx="26">
                  <c:v>12312</c:v>
                </c:pt>
                <c:pt idx="27">
                  <c:v>12237</c:v>
                </c:pt>
                <c:pt idx="28">
                  <c:v>11953</c:v>
                </c:pt>
                <c:pt idx="29">
                  <c:v>11474</c:v>
                </c:pt>
                <c:pt idx="30">
                  <c:v>11533</c:v>
                </c:pt>
                <c:pt idx="31">
                  <c:v>12643</c:v>
                </c:pt>
                <c:pt idx="32">
                  <c:v>13204</c:v>
                </c:pt>
                <c:pt idx="33">
                  <c:v>12881</c:v>
                </c:pt>
                <c:pt idx="34">
                  <c:v>11233</c:v>
                </c:pt>
                <c:pt idx="35">
                  <c:v>10359</c:v>
                </c:pt>
                <c:pt idx="36">
                  <c:v>9929</c:v>
                </c:pt>
                <c:pt idx="37">
                  <c:v>9711</c:v>
                </c:pt>
                <c:pt idx="38">
                  <c:v>9501</c:v>
                </c:pt>
                <c:pt idx="39">
                  <c:v>9537</c:v>
                </c:pt>
                <c:pt idx="40">
                  <c:v>9719</c:v>
                </c:pt>
                <c:pt idx="41">
                  <c:v>9640</c:v>
                </c:pt>
                <c:pt idx="42">
                  <c:v>9666</c:v>
                </c:pt>
                <c:pt idx="43">
                  <c:v>10068</c:v>
                </c:pt>
                <c:pt idx="44">
                  <c:v>11126</c:v>
                </c:pt>
                <c:pt idx="45">
                  <c:v>13822</c:v>
                </c:pt>
                <c:pt idx="46">
                  <c:v>15562</c:v>
                </c:pt>
                <c:pt idx="47">
                  <c:v>15481</c:v>
                </c:pt>
                <c:pt idx="48">
                  <c:v>14664</c:v>
                </c:pt>
                <c:pt idx="49">
                  <c:v>13059</c:v>
                </c:pt>
                <c:pt idx="50">
                  <c:v>12225</c:v>
                </c:pt>
                <c:pt idx="51">
                  <c:v>11332</c:v>
                </c:pt>
                <c:pt idx="52">
                  <c:v>11898</c:v>
                </c:pt>
                <c:pt idx="53">
                  <c:v>12455</c:v>
                </c:pt>
                <c:pt idx="54">
                  <c:v>12266</c:v>
                </c:pt>
                <c:pt idx="55">
                  <c:v>13548</c:v>
                </c:pt>
                <c:pt idx="56">
                  <c:v>15377</c:v>
                </c:pt>
                <c:pt idx="57">
                  <c:v>16431</c:v>
                </c:pt>
                <c:pt idx="58">
                  <c:v>14353</c:v>
                </c:pt>
                <c:pt idx="59">
                  <c:v>13204</c:v>
                </c:pt>
                <c:pt idx="60">
                  <c:v>12874</c:v>
                </c:pt>
                <c:pt idx="61">
                  <c:v>13097</c:v>
                </c:pt>
                <c:pt idx="62">
                  <c:v>12725</c:v>
                </c:pt>
                <c:pt idx="63">
                  <c:v>12463</c:v>
                </c:pt>
                <c:pt idx="64">
                  <c:v>12184</c:v>
                </c:pt>
                <c:pt idx="65">
                  <c:v>12509</c:v>
                </c:pt>
                <c:pt idx="66">
                  <c:v>13135</c:v>
                </c:pt>
                <c:pt idx="67">
                  <c:v>13756</c:v>
                </c:pt>
                <c:pt idx="68">
                  <c:v>15329</c:v>
                </c:pt>
                <c:pt idx="69">
                  <c:v>16764</c:v>
                </c:pt>
                <c:pt idx="70">
                  <c:v>16568</c:v>
                </c:pt>
                <c:pt idx="71">
                  <c:v>15477</c:v>
                </c:pt>
                <c:pt idx="72">
                  <c:v>14840</c:v>
                </c:pt>
                <c:pt idx="73">
                  <c:v>14255</c:v>
                </c:pt>
                <c:pt idx="74">
                  <c:v>13897</c:v>
                </c:pt>
                <c:pt idx="75">
                  <c:v>13542</c:v>
                </c:pt>
                <c:pt idx="76">
                  <c:v>13546</c:v>
                </c:pt>
                <c:pt idx="77">
                  <c:v>13481</c:v>
                </c:pt>
                <c:pt idx="78">
                  <c:v>13976</c:v>
                </c:pt>
                <c:pt idx="79">
                  <c:v>14834</c:v>
                </c:pt>
                <c:pt idx="80">
                  <c:v>16022</c:v>
                </c:pt>
                <c:pt idx="81">
                  <c:v>16423</c:v>
                </c:pt>
                <c:pt idx="82">
                  <c:v>15869</c:v>
                </c:pt>
                <c:pt idx="83">
                  <c:v>15054</c:v>
                </c:pt>
                <c:pt idx="84">
                  <c:v>14990</c:v>
                </c:pt>
                <c:pt idx="85">
                  <c:v>14920</c:v>
                </c:pt>
                <c:pt idx="86">
                  <c:v>15094</c:v>
                </c:pt>
                <c:pt idx="87">
                  <c:v>15389</c:v>
                </c:pt>
                <c:pt idx="88">
                  <c:v>15241</c:v>
                </c:pt>
                <c:pt idx="89">
                  <c:v>14929</c:v>
                </c:pt>
                <c:pt idx="90">
                  <c:v>15399</c:v>
                </c:pt>
                <c:pt idx="91">
                  <c:v>16027</c:v>
                </c:pt>
                <c:pt idx="92">
                  <c:v>16624</c:v>
                </c:pt>
                <c:pt idx="93">
                  <c:v>17642</c:v>
                </c:pt>
                <c:pt idx="94">
                  <c:v>17933</c:v>
                </c:pt>
                <c:pt idx="95">
                  <c:v>17669</c:v>
                </c:pt>
                <c:pt idx="96">
                  <c:v>17127</c:v>
                </c:pt>
              </c:numCache>
            </c:numRef>
          </c:val>
          <c:extLst>
            <c:ext xmlns:c16="http://schemas.microsoft.com/office/drawing/2014/chart" uri="{C3380CC4-5D6E-409C-BE32-E72D297353CC}">
              <c16:uniqueId val="{00000000-305C-4E4A-AFAC-BE6CFEC032D2}"/>
            </c:ext>
          </c:extLst>
        </c:ser>
        <c:ser>
          <c:idx val="2"/>
          <c:order val="1"/>
          <c:tx>
            <c:strRef>
              <c:f>MISO_spril_26!$G$1</c:f>
              <c:strCache>
                <c:ptCount val="1"/>
                <c:pt idx="0">
                  <c:v>Natural Gas Generation (MWh)</c:v>
                </c:pt>
              </c:strCache>
            </c:strRef>
          </c:tx>
          <c:spPr>
            <a:solidFill>
              <a:srgbClr val="DBB28A"/>
            </a:solidFill>
            <a:ln>
              <a:noFill/>
            </a:ln>
            <a:effectLst/>
          </c:spPr>
          <c:cat>
            <c:numRef>
              <c:f>MISO_spril_26!$C$98:$C$194</c:f>
              <c:numCache>
                <c:formatCode>General</c:formatCode>
                <c:ptCount val="97"/>
                <c:pt idx="0" formatCode="mm/dd/yy;@">
                  <c:v>46119</c:v>
                </c:pt>
                <c:pt idx="12" formatCode="h:mm;@">
                  <c:v>46119.5</c:v>
                </c:pt>
                <c:pt idx="24" formatCode="mm/dd/yy;@">
                  <c:v>46120</c:v>
                </c:pt>
                <c:pt idx="36" formatCode="h:mm;@">
                  <c:v>0.5</c:v>
                </c:pt>
                <c:pt idx="48" formatCode="mm/dd/yy;@">
                  <c:v>46121</c:v>
                </c:pt>
                <c:pt idx="60" formatCode="h:mm;@">
                  <c:v>0.5</c:v>
                </c:pt>
                <c:pt idx="72" formatCode="mm/dd/yy;@">
                  <c:v>46122</c:v>
                </c:pt>
                <c:pt idx="84" formatCode="h:mm;@">
                  <c:v>0.5</c:v>
                </c:pt>
                <c:pt idx="96" formatCode="mm/dd/yy;@">
                  <c:v>46123</c:v>
                </c:pt>
              </c:numCache>
            </c:numRef>
          </c:cat>
          <c:val>
            <c:numRef>
              <c:f>MISO_spril_26!$G$98:$G$194</c:f>
              <c:numCache>
                <c:formatCode>General</c:formatCode>
                <c:ptCount val="97"/>
                <c:pt idx="0">
                  <c:v>27441</c:v>
                </c:pt>
                <c:pt idx="1">
                  <c:v>26213</c:v>
                </c:pt>
                <c:pt idx="2">
                  <c:v>25760</c:v>
                </c:pt>
                <c:pt idx="3">
                  <c:v>25299</c:v>
                </c:pt>
                <c:pt idx="4">
                  <c:v>25593</c:v>
                </c:pt>
                <c:pt idx="5">
                  <c:v>26202</c:v>
                </c:pt>
                <c:pt idx="6">
                  <c:v>26798</c:v>
                </c:pt>
                <c:pt idx="7">
                  <c:v>29467</c:v>
                </c:pt>
                <c:pt idx="8">
                  <c:v>31313</c:v>
                </c:pt>
                <c:pt idx="9">
                  <c:v>30120</c:v>
                </c:pt>
                <c:pt idx="10">
                  <c:v>25006</c:v>
                </c:pt>
                <c:pt idx="11">
                  <c:v>22155</c:v>
                </c:pt>
                <c:pt idx="12">
                  <c:v>20559</c:v>
                </c:pt>
                <c:pt idx="13">
                  <c:v>19700</c:v>
                </c:pt>
                <c:pt idx="14">
                  <c:v>18622</c:v>
                </c:pt>
                <c:pt idx="15">
                  <c:v>17633</c:v>
                </c:pt>
                <c:pt idx="16">
                  <c:v>16841</c:v>
                </c:pt>
                <c:pt idx="17">
                  <c:v>16938</c:v>
                </c:pt>
                <c:pt idx="18">
                  <c:v>18191</c:v>
                </c:pt>
                <c:pt idx="19">
                  <c:v>21874</c:v>
                </c:pt>
                <c:pt idx="20">
                  <c:v>27422</c:v>
                </c:pt>
                <c:pt idx="21">
                  <c:v>30372</c:v>
                </c:pt>
                <c:pt idx="22">
                  <c:v>29098</c:v>
                </c:pt>
                <c:pt idx="23">
                  <c:v>27904</c:v>
                </c:pt>
                <c:pt idx="24">
                  <c:v>26220</c:v>
                </c:pt>
                <c:pt idx="25">
                  <c:v>24640</c:v>
                </c:pt>
                <c:pt idx="26">
                  <c:v>23924</c:v>
                </c:pt>
                <c:pt idx="27">
                  <c:v>23389</c:v>
                </c:pt>
                <c:pt idx="28">
                  <c:v>22926</c:v>
                </c:pt>
                <c:pt idx="29">
                  <c:v>22907</c:v>
                </c:pt>
                <c:pt idx="30">
                  <c:v>23838</c:v>
                </c:pt>
                <c:pt idx="31">
                  <c:v>25435</c:v>
                </c:pt>
                <c:pt idx="32">
                  <c:v>26894</c:v>
                </c:pt>
                <c:pt idx="33">
                  <c:v>25547</c:v>
                </c:pt>
                <c:pt idx="34">
                  <c:v>19753</c:v>
                </c:pt>
                <c:pt idx="35">
                  <c:v>16768</c:v>
                </c:pt>
                <c:pt idx="36">
                  <c:v>15845</c:v>
                </c:pt>
                <c:pt idx="37">
                  <c:v>15092</c:v>
                </c:pt>
                <c:pt idx="38">
                  <c:v>15029</c:v>
                </c:pt>
                <c:pt idx="39">
                  <c:v>14541</c:v>
                </c:pt>
                <c:pt idx="40">
                  <c:v>15011</c:v>
                </c:pt>
                <c:pt idx="41">
                  <c:v>15579</c:v>
                </c:pt>
                <c:pt idx="42">
                  <c:v>16556</c:v>
                </c:pt>
                <c:pt idx="43">
                  <c:v>18771</c:v>
                </c:pt>
                <c:pt idx="44">
                  <c:v>23221</c:v>
                </c:pt>
                <c:pt idx="45">
                  <c:v>26167</c:v>
                </c:pt>
                <c:pt idx="46">
                  <c:v>26908</c:v>
                </c:pt>
                <c:pt idx="47">
                  <c:v>25766</c:v>
                </c:pt>
                <c:pt idx="48">
                  <c:v>23925</c:v>
                </c:pt>
                <c:pt idx="49">
                  <c:v>22114</c:v>
                </c:pt>
                <c:pt idx="50">
                  <c:v>21990</c:v>
                </c:pt>
                <c:pt idx="51">
                  <c:v>21687</c:v>
                </c:pt>
                <c:pt idx="52">
                  <c:v>21933</c:v>
                </c:pt>
                <c:pt idx="53">
                  <c:v>22026</c:v>
                </c:pt>
                <c:pt idx="54">
                  <c:v>22624</c:v>
                </c:pt>
                <c:pt idx="55">
                  <c:v>25033</c:v>
                </c:pt>
                <c:pt idx="56">
                  <c:v>26539</c:v>
                </c:pt>
                <c:pt idx="57">
                  <c:v>25943</c:v>
                </c:pt>
                <c:pt idx="58">
                  <c:v>22164</c:v>
                </c:pt>
                <c:pt idx="59">
                  <c:v>19827</c:v>
                </c:pt>
                <c:pt idx="60">
                  <c:v>19720</c:v>
                </c:pt>
                <c:pt idx="61">
                  <c:v>19908</c:v>
                </c:pt>
                <c:pt idx="62">
                  <c:v>20717</c:v>
                </c:pt>
                <c:pt idx="63">
                  <c:v>21394</c:v>
                </c:pt>
                <c:pt idx="64">
                  <c:v>22065</c:v>
                </c:pt>
                <c:pt idx="65">
                  <c:v>23046</c:v>
                </c:pt>
                <c:pt idx="66">
                  <c:v>25146</c:v>
                </c:pt>
                <c:pt idx="67">
                  <c:v>28725</c:v>
                </c:pt>
                <c:pt idx="68">
                  <c:v>31584</c:v>
                </c:pt>
                <c:pt idx="69">
                  <c:v>32216</c:v>
                </c:pt>
                <c:pt idx="70">
                  <c:v>30699</c:v>
                </c:pt>
                <c:pt idx="71">
                  <c:v>28558</c:v>
                </c:pt>
                <c:pt idx="72">
                  <c:v>26895</c:v>
                </c:pt>
                <c:pt idx="73">
                  <c:v>25377</c:v>
                </c:pt>
                <c:pt idx="74">
                  <c:v>24325</c:v>
                </c:pt>
                <c:pt idx="75">
                  <c:v>23738</c:v>
                </c:pt>
                <c:pt idx="76">
                  <c:v>23022</c:v>
                </c:pt>
                <c:pt idx="77">
                  <c:v>22709</c:v>
                </c:pt>
                <c:pt idx="78">
                  <c:v>22863</c:v>
                </c:pt>
                <c:pt idx="79">
                  <c:v>24680</c:v>
                </c:pt>
                <c:pt idx="80">
                  <c:v>26106</c:v>
                </c:pt>
                <c:pt idx="81">
                  <c:v>27042</c:v>
                </c:pt>
                <c:pt idx="82">
                  <c:v>26068</c:v>
                </c:pt>
                <c:pt idx="83">
                  <c:v>25402</c:v>
                </c:pt>
                <c:pt idx="84">
                  <c:v>25275</c:v>
                </c:pt>
                <c:pt idx="85">
                  <c:v>26012</c:v>
                </c:pt>
                <c:pt idx="86">
                  <c:v>27695</c:v>
                </c:pt>
                <c:pt idx="87">
                  <c:v>28049</c:v>
                </c:pt>
                <c:pt idx="88">
                  <c:v>28752</c:v>
                </c:pt>
                <c:pt idx="89">
                  <c:v>28722</c:v>
                </c:pt>
                <c:pt idx="90">
                  <c:v>29122</c:v>
                </c:pt>
                <c:pt idx="91">
                  <c:v>30441</c:v>
                </c:pt>
                <c:pt idx="92">
                  <c:v>31751</c:v>
                </c:pt>
                <c:pt idx="93">
                  <c:v>33380</c:v>
                </c:pt>
                <c:pt idx="94">
                  <c:v>32675</c:v>
                </c:pt>
                <c:pt idx="95">
                  <c:v>30801</c:v>
                </c:pt>
                <c:pt idx="96">
                  <c:v>28696</c:v>
                </c:pt>
              </c:numCache>
            </c:numRef>
          </c:val>
          <c:extLst>
            <c:ext xmlns:c16="http://schemas.microsoft.com/office/drawing/2014/chart" uri="{C3380CC4-5D6E-409C-BE32-E72D297353CC}">
              <c16:uniqueId val="{00000001-305C-4E4A-AFAC-BE6CFEC032D2}"/>
            </c:ext>
          </c:extLst>
        </c:ser>
        <c:ser>
          <c:idx val="1"/>
          <c:order val="2"/>
          <c:tx>
            <c:strRef>
              <c:f>MISO_spril_26!$F$1</c:f>
              <c:strCache>
                <c:ptCount val="1"/>
                <c:pt idx="0">
                  <c:v>Solar Generation (MWh)</c:v>
                </c:pt>
              </c:strCache>
            </c:strRef>
          </c:tx>
          <c:spPr>
            <a:solidFill>
              <a:srgbClr val="FFC702"/>
            </a:solidFill>
            <a:ln>
              <a:noFill/>
            </a:ln>
            <a:effectLst/>
          </c:spPr>
          <c:cat>
            <c:numRef>
              <c:f>MISO_spril_26!$C$98:$C$194</c:f>
              <c:numCache>
                <c:formatCode>General</c:formatCode>
                <c:ptCount val="97"/>
                <c:pt idx="0" formatCode="mm/dd/yy;@">
                  <c:v>46119</c:v>
                </c:pt>
                <c:pt idx="12" formatCode="h:mm;@">
                  <c:v>46119.5</c:v>
                </c:pt>
                <c:pt idx="24" formatCode="mm/dd/yy;@">
                  <c:v>46120</c:v>
                </c:pt>
                <c:pt idx="36" formatCode="h:mm;@">
                  <c:v>0.5</c:v>
                </c:pt>
                <c:pt idx="48" formatCode="mm/dd/yy;@">
                  <c:v>46121</c:v>
                </c:pt>
                <c:pt idx="60" formatCode="h:mm;@">
                  <c:v>0.5</c:v>
                </c:pt>
                <c:pt idx="72" formatCode="mm/dd/yy;@">
                  <c:v>46122</c:v>
                </c:pt>
                <c:pt idx="84" formatCode="h:mm;@">
                  <c:v>0.5</c:v>
                </c:pt>
                <c:pt idx="96" formatCode="mm/dd/yy;@">
                  <c:v>46123</c:v>
                </c:pt>
              </c:numCache>
            </c:numRef>
          </c:cat>
          <c:val>
            <c:numRef>
              <c:f>MISO_spril_26!$F$98:$F$194</c:f>
              <c:numCache>
                <c:formatCode>General</c:formatCode>
                <c:ptCount val="97"/>
                <c:pt idx="0">
                  <c:v>13</c:v>
                </c:pt>
                <c:pt idx="1">
                  <c:v>12</c:v>
                </c:pt>
                <c:pt idx="2">
                  <c:v>14</c:v>
                </c:pt>
                <c:pt idx="3">
                  <c:v>15</c:v>
                </c:pt>
                <c:pt idx="4">
                  <c:v>15</c:v>
                </c:pt>
                <c:pt idx="5">
                  <c:v>15</c:v>
                </c:pt>
                <c:pt idx="6">
                  <c:v>2</c:v>
                </c:pt>
                <c:pt idx="7">
                  <c:v>2</c:v>
                </c:pt>
                <c:pt idx="8">
                  <c:v>82</c:v>
                </c:pt>
                <c:pt idx="9">
                  <c:v>3601</c:v>
                </c:pt>
                <c:pt idx="10">
                  <c:v>11029</c:v>
                </c:pt>
                <c:pt idx="11">
                  <c:v>13885</c:v>
                </c:pt>
                <c:pt idx="12">
                  <c:v>15641</c:v>
                </c:pt>
                <c:pt idx="13">
                  <c:v>16473</c:v>
                </c:pt>
                <c:pt idx="14">
                  <c:v>16685</c:v>
                </c:pt>
                <c:pt idx="15">
                  <c:v>17461</c:v>
                </c:pt>
                <c:pt idx="16">
                  <c:v>17762</c:v>
                </c:pt>
                <c:pt idx="17">
                  <c:v>17247</c:v>
                </c:pt>
                <c:pt idx="18">
                  <c:v>16241</c:v>
                </c:pt>
                <c:pt idx="19">
                  <c:v>12768</c:v>
                </c:pt>
                <c:pt idx="20">
                  <c:v>4633</c:v>
                </c:pt>
                <c:pt idx="21">
                  <c:v>224</c:v>
                </c:pt>
                <c:pt idx="22">
                  <c:v>25</c:v>
                </c:pt>
                <c:pt idx="23">
                  <c:v>32</c:v>
                </c:pt>
                <c:pt idx="24">
                  <c:v>4</c:v>
                </c:pt>
                <c:pt idx="25">
                  <c:v>2</c:v>
                </c:pt>
                <c:pt idx="26">
                  <c:v>2</c:v>
                </c:pt>
                <c:pt idx="27">
                  <c:v>2</c:v>
                </c:pt>
                <c:pt idx="28">
                  <c:v>3</c:v>
                </c:pt>
                <c:pt idx="29">
                  <c:v>2</c:v>
                </c:pt>
                <c:pt idx="30">
                  <c:v>2</c:v>
                </c:pt>
                <c:pt idx="31">
                  <c:v>2</c:v>
                </c:pt>
                <c:pt idx="32">
                  <c:v>107</c:v>
                </c:pt>
                <c:pt idx="33">
                  <c:v>3341</c:v>
                </c:pt>
                <c:pt idx="34">
                  <c:v>10579</c:v>
                </c:pt>
                <c:pt idx="35">
                  <c:v>14883</c:v>
                </c:pt>
                <c:pt idx="36">
                  <c:v>15947</c:v>
                </c:pt>
                <c:pt idx="37">
                  <c:v>16034</c:v>
                </c:pt>
                <c:pt idx="38">
                  <c:v>16312</c:v>
                </c:pt>
                <c:pt idx="39">
                  <c:v>16484</c:v>
                </c:pt>
                <c:pt idx="40">
                  <c:v>15614</c:v>
                </c:pt>
                <c:pt idx="41">
                  <c:v>14996</c:v>
                </c:pt>
                <c:pt idx="42">
                  <c:v>14211</c:v>
                </c:pt>
                <c:pt idx="43">
                  <c:v>11903</c:v>
                </c:pt>
                <c:pt idx="44">
                  <c:v>5415</c:v>
                </c:pt>
                <c:pt idx="45">
                  <c:v>325</c:v>
                </c:pt>
                <c:pt idx="46">
                  <c:v>3</c:v>
                </c:pt>
                <c:pt idx="47">
                  <c:v>4</c:v>
                </c:pt>
                <c:pt idx="48">
                  <c:v>3</c:v>
                </c:pt>
                <c:pt idx="49">
                  <c:v>3</c:v>
                </c:pt>
                <c:pt idx="50">
                  <c:v>5</c:v>
                </c:pt>
                <c:pt idx="51">
                  <c:v>4</c:v>
                </c:pt>
                <c:pt idx="52">
                  <c:v>4</c:v>
                </c:pt>
                <c:pt idx="53">
                  <c:v>4</c:v>
                </c:pt>
                <c:pt idx="54">
                  <c:v>3</c:v>
                </c:pt>
                <c:pt idx="55">
                  <c:v>2</c:v>
                </c:pt>
                <c:pt idx="56">
                  <c:v>63</c:v>
                </c:pt>
                <c:pt idx="57">
                  <c:v>3428</c:v>
                </c:pt>
                <c:pt idx="58">
                  <c:v>11520</c:v>
                </c:pt>
                <c:pt idx="59">
                  <c:v>15407</c:v>
                </c:pt>
                <c:pt idx="60">
                  <c:v>16611</c:v>
                </c:pt>
                <c:pt idx="61">
                  <c:v>17141</c:v>
                </c:pt>
                <c:pt idx="62">
                  <c:v>17415</c:v>
                </c:pt>
                <c:pt idx="63">
                  <c:v>17317</c:v>
                </c:pt>
                <c:pt idx="64">
                  <c:v>17145</c:v>
                </c:pt>
                <c:pt idx="65">
                  <c:v>15592</c:v>
                </c:pt>
                <c:pt idx="66">
                  <c:v>13442</c:v>
                </c:pt>
                <c:pt idx="67">
                  <c:v>9863</c:v>
                </c:pt>
                <c:pt idx="68">
                  <c:v>3938</c:v>
                </c:pt>
                <c:pt idx="69">
                  <c:v>194</c:v>
                </c:pt>
                <c:pt idx="70">
                  <c:v>15</c:v>
                </c:pt>
                <c:pt idx="71">
                  <c:v>19</c:v>
                </c:pt>
                <c:pt idx="72">
                  <c:v>3</c:v>
                </c:pt>
                <c:pt idx="73">
                  <c:v>4</c:v>
                </c:pt>
                <c:pt idx="74">
                  <c:v>3</c:v>
                </c:pt>
                <c:pt idx="75">
                  <c:v>3</c:v>
                </c:pt>
                <c:pt idx="76">
                  <c:v>3</c:v>
                </c:pt>
                <c:pt idx="77">
                  <c:v>3</c:v>
                </c:pt>
                <c:pt idx="78">
                  <c:v>3</c:v>
                </c:pt>
                <c:pt idx="79">
                  <c:v>3</c:v>
                </c:pt>
                <c:pt idx="80">
                  <c:v>27</c:v>
                </c:pt>
                <c:pt idx="81">
                  <c:v>1918</c:v>
                </c:pt>
                <c:pt idx="82">
                  <c:v>6696</c:v>
                </c:pt>
                <c:pt idx="83">
                  <c:v>9396</c:v>
                </c:pt>
                <c:pt idx="84">
                  <c:v>10819</c:v>
                </c:pt>
                <c:pt idx="85">
                  <c:v>11700</c:v>
                </c:pt>
                <c:pt idx="86">
                  <c:v>11773</c:v>
                </c:pt>
                <c:pt idx="87">
                  <c:v>11737</c:v>
                </c:pt>
                <c:pt idx="88">
                  <c:v>10938</c:v>
                </c:pt>
                <c:pt idx="89">
                  <c:v>10194</c:v>
                </c:pt>
                <c:pt idx="90">
                  <c:v>9363</c:v>
                </c:pt>
                <c:pt idx="91">
                  <c:v>7735</c:v>
                </c:pt>
                <c:pt idx="92">
                  <c:v>3985</c:v>
                </c:pt>
                <c:pt idx="93">
                  <c:v>356</c:v>
                </c:pt>
                <c:pt idx="94">
                  <c:v>3</c:v>
                </c:pt>
                <c:pt idx="95">
                  <c:v>3</c:v>
                </c:pt>
                <c:pt idx="96">
                  <c:v>3</c:v>
                </c:pt>
              </c:numCache>
            </c:numRef>
          </c:val>
          <c:extLst>
            <c:ext xmlns:c16="http://schemas.microsoft.com/office/drawing/2014/chart" uri="{C3380CC4-5D6E-409C-BE32-E72D297353CC}">
              <c16:uniqueId val="{00000002-305C-4E4A-AFAC-BE6CFEC032D2}"/>
            </c:ext>
          </c:extLst>
        </c:ser>
        <c:ser>
          <c:idx val="0"/>
          <c:order val="3"/>
          <c:tx>
            <c:strRef>
              <c:f>MISO_spril_26!$E$1</c:f>
              <c:strCache>
                <c:ptCount val="1"/>
                <c:pt idx="0">
                  <c:v>Wind Generation (MWh)</c:v>
                </c:pt>
              </c:strCache>
            </c:strRef>
          </c:tx>
          <c:spPr>
            <a:solidFill>
              <a:srgbClr val="5D9732"/>
            </a:solidFill>
            <a:ln>
              <a:noFill/>
            </a:ln>
            <a:effectLst/>
          </c:spPr>
          <c:cat>
            <c:numRef>
              <c:f>MISO_spril_26!$C$98:$C$194</c:f>
              <c:numCache>
                <c:formatCode>General</c:formatCode>
                <c:ptCount val="97"/>
                <c:pt idx="0" formatCode="mm/dd/yy;@">
                  <c:v>46119</c:v>
                </c:pt>
                <c:pt idx="12" formatCode="h:mm;@">
                  <c:v>46119.5</c:v>
                </c:pt>
                <c:pt idx="24" formatCode="mm/dd/yy;@">
                  <c:v>46120</c:v>
                </c:pt>
                <c:pt idx="36" formatCode="h:mm;@">
                  <c:v>0.5</c:v>
                </c:pt>
                <c:pt idx="48" formatCode="mm/dd/yy;@">
                  <c:v>46121</c:v>
                </c:pt>
                <c:pt idx="60" formatCode="h:mm;@">
                  <c:v>0.5</c:v>
                </c:pt>
                <c:pt idx="72" formatCode="mm/dd/yy;@">
                  <c:v>46122</c:v>
                </c:pt>
                <c:pt idx="84" formatCode="h:mm;@">
                  <c:v>0.5</c:v>
                </c:pt>
                <c:pt idx="96" formatCode="mm/dd/yy;@">
                  <c:v>46123</c:v>
                </c:pt>
              </c:numCache>
            </c:numRef>
          </c:cat>
          <c:val>
            <c:numRef>
              <c:f>MISO_spril_26!$E$98:$E$194</c:f>
              <c:numCache>
                <c:formatCode>General</c:formatCode>
                <c:ptCount val="97"/>
                <c:pt idx="0">
                  <c:v>14828</c:v>
                </c:pt>
                <c:pt idx="1">
                  <c:v>14775</c:v>
                </c:pt>
                <c:pt idx="2">
                  <c:v>14369</c:v>
                </c:pt>
                <c:pt idx="3">
                  <c:v>13619</c:v>
                </c:pt>
                <c:pt idx="4">
                  <c:v>12804</c:v>
                </c:pt>
                <c:pt idx="5">
                  <c:v>12263</c:v>
                </c:pt>
                <c:pt idx="6">
                  <c:v>11998</c:v>
                </c:pt>
                <c:pt idx="7">
                  <c:v>11618</c:v>
                </c:pt>
                <c:pt idx="8">
                  <c:v>12045</c:v>
                </c:pt>
                <c:pt idx="9">
                  <c:v>13230</c:v>
                </c:pt>
                <c:pt idx="10">
                  <c:v>13685</c:v>
                </c:pt>
                <c:pt idx="11">
                  <c:v>14631</c:v>
                </c:pt>
                <c:pt idx="12">
                  <c:v>15686</c:v>
                </c:pt>
                <c:pt idx="13">
                  <c:v>16038</c:v>
                </c:pt>
                <c:pt idx="14">
                  <c:v>16847</c:v>
                </c:pt>
                <c:pt idx="15">
                  <c:v>17375</c:v>
                </c:pt>
                <c:pt idx="16">
                  <c:v>17550</c:v>
                </c:pt>
                <c:pt idx="17">
                  <c:v>17807</c:v>
                </c:pt>
                <c:pt idx="18">
                  <c:v>18169</c:v>
                </c:pt>
                <c:pt idx="19">
                  <c:v>18389</c:v>
                </c:pt>
                <c:pt idx="20">
                  <c:v>18204</c:v>
                </c:pt>
                <c:pt idx="21">
                  <c:v>17848</c:v>
                </c:pt>
                <c:pt idx="22">
                  <c:v>19800</c:v>
                </c:pt>
                <c:pt idx="23">
                  <c:v>20527</c:v>
                </c:pt>
                <c:pt idx="24">
                  <c:v>21108</c:v>
                </c:pt>
                <c:pt idx="25">
                  <c:v>21525</c:v>
                </c:pt>
                <c:pt idx="26">
                  <c:v>21047</c:v>
                </c:pt>
                <c:pt idx="27">
                  <c:v>21034</c:v>
                </c:pt>
                <c:pt idx="28">
                  <c:v>20865</c:v>
                </c:pt>
                <c:pt idx="29">
                  <c:v>20968</c:v>
                </c:pt>
                <c:pt idx="30">
                  <c:v>20949</c:v>
                </c:pt>
                <c:pt idx="31">
                  <c:v>20623</c:v>
                </c:pt>
                <c:pt idx="32">
                  <c:v>20980</c:v>
                </c:pt>
                <c:pt idx="33">
                  <c:v>21422</c:v>
                </c:pt>
                <c:pt idx="34">
                  <c:v>21035</c:v>
                </c:pt>
                <c:pt idx="35">
                  <c:v>20056</c:v>
                </c:pt>
                <c:pt idx="36">
                  <c:v>20189</c:v>
                </c:pt>
                <c:pt idx="37">
                  <c:v>20861</c:v>
                </c:pt>
                <c:pt idx="38">
                  <c:v>21323</c:v>
                </c:pt>
                <c:pt idx="39">
                  <c:v>22036</c:v>
                </c:pt>
                <c:pt idx="40">
                  <c:v>22305</c:v>
                </c:pt>
                <c:pt idx="41">
                  <c:v>22535</c:v>
                </c:pt>
                <c:pt idx="42">
                  <c:v>22704</c:v>
                </c:pt>
                <c:pt idx="43">
                  <c:v>22153</c:v>
                </c:pt>
                <c:pt idx="44">
                  <c:v>22123</c:v>
                </c:pt>
                <c:pt idx="45">
                  <c:v>21423</c:v>
                </c:pt>
                <c:pt idx="46">
                  <c:v>20326</c:v>
                </c:pt>
                <c:pt idx="47">
                  <c:v>19735</c:v>
                </c:pt>
                <c:pt idx="48">
                  <c:v>18868</c:v>
                </c:pt>
                <c:pt idx="49">
                  <c:v>18421</c:v>
                </c:pt>
                <c:pt idx="50">
                  <c:v>18035</c:v>
                </c:pt>
                <c:pt idx="51">
                  <c:v>17731</c:v>
                </c:pt>
                <c:pt idx="52">
                  <c:v>16465</c:v>
                </c:pt>
                <c:pt idx="53">
                  <c:v>15681</c:v>
                </c:pt>
                <c:pt idx="54">
                  <c:v>15729</c:v>
                </c:pt>
                <c:pt idx="55">
                  <c:v>14904</c:v>
                </c:pt>
                <c:pt idx="56">
                  <c:v>13412</c:v>
                </c:pt>
                <c:pt idx="57">
                  <c:v>11047</c:v>
                </c:pt>
                <c:pt idx="58">
                  <c:v>8945</c:v>
                </c:pt>
                <c:pt idx="59">
                  <c:v>8324</c:v>
                </c:pt>
                <c:pt idx="60">
                  <c:v>7296</c:v>
                </c:pt>
                <c:pt idx="61">
                  <c:v>7363</c:v>
                </c:pt>
                <c:pt idx="62">
                  <c:v>6971</c:v>
                </c:pt>
                <c:pt idx="63">
                  <c:v>7342</c:v>
                </c:pt>
                <c:pt idx="64">
                  <c:v>7843</c:v>
                </c:pt>
                <c:pt idx="65">
                  <c:v>8766</c:v>
                </c:pt>
                <c:pt idx="66">
                  <c:v>8848</c:v>
                </c:pt>
                <c:pt idx="67">
                  <c:v>9056</c:v>
                </c:pt>
                <c:pt idx="68">
                  <c:v>9457</c:v>
                </c:pt>
                <c:pt idx="69">
                  <c:v>10591</c:v>
                </c:pt>
                <c:pt idx="70">
                  <c:v>12926</c:v>
                </c:pt>
                <c:pt idx="71">
                  <c:v>14590</c:v>
                </c:pt>
                <c:pt idx="72">
                  <c:v>14250</c:v>
                </c:pt>
                <c:pt idx="73">
                  <c:v>14384</c:v>
                </c:pt>
                <c:pt idx="74">
                  <c:v>14403</c:v>
                </c:pt>
                <c:pt idx="75">
                  <c:v>13044</c:v>
                </c:pt>
                <c:pt idx="76">
                  <c:v>12997</c:v>
                </c:pt>
                <c:pt idx="77">
                  <c:v>13257</c:v>
                </c:pt>
                <c:pt idx="78">
                  <c:v>13332</c:v>
                </c:pt>
                <c:pt idx="79">
                  <c:v>12638</c:v>
                </c:pt>
                <c:pt idx="80">
                  <c:v>12235</c:v>
                </c:pt>
                <c:pt idx="81">
                  <c:v>11097</c:v>
                </c:pt>
                <c:pt idx="82">
                  <c:v>8928</c:v>
                </c:pt>
                <c:pt idx="83">
                  <c:v>7739</c:v>
                </c:pt>
                <c:pt idx="84">
                  <c:v>6435</c:v>
                </c:pt>
                <c:pt idx="85">
                  <c:v>5276</c:v>
                </c:pt>
                <c:pt idx="86">
                  <c:v>4551</c:v>
                </c:pt>
                <c:pt idx="87">
                  <c:v>4504</c:v>
                </c:pt>
                <c:pt idx="88">
                  <c:v>5038</c:v>
                </c:pt>
                <c:pt idx="89">
                  <c:v>5320</c:v>
                </c:pt>
                <c:pt idx="90">
                  <c:v>5008</c:v>
                </c:pt>
                <c:pt idx="91">
                  <c:v>4147</c:v>
                </c:pt>
                <c:pt idx="92">
                  <c:v>3309</c:v>
                </c:pt>
                <c:pt idx="93">
                  <c:v>3003</c:v>
                </c:pt>
                <c:pt idx="94">
                  <c:v>4030</c:v>
                </c:pt>
                <c:pt idx="95">
                  <c:v>6041</c:v>
                </c:pt>
                <c:pt idx="96">
                  <c:v>8062</c:v>
                </c:pt>
              </c:numCache>
            </c:numRef>
          </c:val>
          <c:extLst>
            <c:ext xmlns:c16="http://schemas.microsoft.com/office/drawing/2014/chart" uri="{C3380CC4-5D6E-409C-BE32-E72D297353CC}">
              <c16:uniqueId val="{00000003-305C-4E4A-AFAC-BE6CFEC032D2}"/>
            </c:ext>
          </c:extLst>
        </c:ser>
        <c:dLbls>
          <c:showLegendKey val="0"/>
          <c:showVal val="0"/>
          <c:showCatName val="0"/>
          <c:showSerName val="0"/>
          <c:showPercent val="0"/>
          <c:showBubbleSize val="0"/>
        </c:dLbls>
        <c:axId val="684382064"/>
        <c:axId val="684399344"/>
      </c:areaChart>
      <c:catAx>
        <c:axId val="684382064"/>
        <c:scaling>
          <c:orientation val="minMax"/>
        </c:scaling>
        <c:delete val="0"/>
        <c:axPos val="b"/>
        <c:numFmt formatCode="mm/dd/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684399344"/>
        <c:crosses val="autoZero"/>
        <c:auto val="0"/>
        <c:lblAlgn val="ctr"/>
        <c:lblOffset val="100"/>
        <c:noMultiLvlLbl val="0"/>
      </c:catAx>
      <c:valAx>
        <c:axId val="68439934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r>
                  <a:rPr lang="en-US" sz="800" b="1" dirty="0"/>
                  <a:t>Percentage of Generation</a:t>
                </a:r>
              </a:p>
            </c:rich>
          </c:tx>
          <c:overlay val="0"/>
          <c:spPr>
            <a:noFill/>
            <a:ln>
              <a:noFill/>
            </a:ln>
            <a:effectLst/>
          </c:spPr>
          <c:txPr>
            <a:bodyPr rot="-5400000" spcFirstLastPara="1" vertOverflow="ellipsis" vert="horz" wrap="square" anchor="ctr" anchorCtr="1"/>
            <a:lstStyle/>
            <a:p>
              <a:pPr>
                <a:defRPr sz="800" b="1"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68438206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dirty="0"/>
              <a:t> </a:t>
            </a:r>
            <a:endParaRPr lang="en-US" sz="900" dirty="0"/>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7.320792964579452E-2"/>
          <c:y val="0.10569815382195118"/>
          <c:w val="0.90566655581668065"/>
          <c:h val="0.55029688875928318"/>
        </c:manualLayout>
      </c:layout>
      <c:areaChart>
        <c:grouping val="percentStacked"/>
        <c:varyColors val="0"/>
        <c:ser>
          <c:idx val="3"/>
          <c:order val="0"/>
          <c:tx>
            <c:strRef>
              <c:f>ERCO_april_26!$K$1</c:f>
              <c:strCache>
                <c:ptCount val="1"/>
                <c:pt idx="0">
                  <c:v>Coal Generation (MWh)</c:v>
                </c:pt>
              </c:strCache>
            </c:strRef>
          </c:tx>
          <c:spPr>
            <a:solidFill>
              <a:srgbClr val="85521E"/>
            </a:solidFill>
            <a:ln>
              <a:noFill/>
            </a:ln>
            <a:effectLst/>
          </c:spPr>
          <c:cat>
            <c:strRef>
              <c:f>ERCO_april_26!$D$50:$D$194</c:f>
              <c:strCache>
                <c:ptCount val="145"/>
                <c:pt idx="0">
                  <c:v>04/03/2026</c:v>
                </c:pt>
                <c:pt idx="12">
                  <c:v>12:00</c:v>
                </c:pt>
                <c:pt idx="24">
                  <c:v>04/04/2026</c:v>
                </c:pt>
                <c:pt idx="36">
                  <c:v>12:00</c:v>
                </c:pt>
                <c:pt idx="48">
                  <c:v>04/05/2026</c:v>
                </c:pt>
                <c:pt idx="60">
                  <c:v>12:00</c:v>
                </c:pt>
                <c:pt idx="72">
                  <c:v>04/06/2026</c:v>
                </c:pt>
                <c:pt idx="84">
                  <c:v>12:00</c:v>
                </c:pt>
                <c:pt idx="96">
                  <c:v>04/07/2026</c:v>
                </c:pt>
                <c:pt idx="108">
                  <c:v>12:00</c:v>
                </c:pt>
                <c:pt idx="120">
                  <c:v>04/08/2026</c:v>
                </c:pt>
                <c:pt idx="132">
                  <c:v>12:00</c:v>
                </c:pt>
                <c:pt idx="144">
                  <c:v>04/09/2026</c:v>
                </c:pt>
              </c:strCache>
            </c:strRef>
          </c:cat>
          <c:val>
            <c:numRef>
              <c:f>ERCO_april_26!$K$50:$K$194</c:f>
              <c:numCache>
                <c:formatCode>General</c:formatCode>
                <c:ptCount val="145"/>
                <c:pt idx="0">
                  <c:v>6865</c:v>
                </c:pt>
                <c:pt idx="1">
                  <c:v>5770</c:v>
                </c:pt>
                <c:pt idx="2">
                  <c:v>5099</c:v>
                </c:pt>
                <c:pt idx="3">
                  <c:v>4906</c:v>
                </c:pt>
                <c:pt idx="4">
                  <c:v>4866</c:v>
                </c:pt>
                <c:pt idx="5">
                  <c:v>4796</c:v>
                </c:pt>
                <c:pt idx="6">
                  <c:v>4701</c:v>
                </c:pt>
                <c:pt idx="7">
                  <c:v>4876</c:v>
                </c:pt>
                <c:pt idx="8">
                  <c:v>5079</c:v>
                </c:pt>
                <c:pt idx="9">
                  <c:v>4900</c:v>
                </c:pt>
                <c:pt idx="10">
                  <c:v>4686</c:v>
                </c:pt>
                <c:pt idx="11">
                  <c:v>4212</c:v>
                </c:pt>
                <c:pt idx="12">
                  <c:v>3878</c:v>
                </c:pt>
                <c:pt idx="13">
                  <c:v>4040</c:v>
                </c:pt>
                <c:pt idx="14">
                  <c:v>4323</c:v>
                </c:pt>
                <c:pt idx="15">
                  <c:v>5223</c:v>
                </c:pt>
                <c:pt idx="16">
                  <c:v>5732</c:v>
                </c:pt>
                <c:pt idx="17">
                  <c:v>6807</c:v>
                </c:pt>
                <c:pt idx="18">
                  <c:v>6775</c:v>
                </c:pt>
                <c:pt idx="19">
                  <c:v>6880</c:v>
                </c:pt>
                <c:pt idx="20">
                  <c:v>6875</c:v>
                </c:pt>
                <c:pt idx="21">
                  <c:v>6874</c:v>
                </c:pt>
                <c:pt idx="22">
                  <c:v>6855</c:v>
                </c:pt>
                <c:pt idx="23">
                  <c:v>6622</c:v>
                </c:pt>
                <c:pt idx="24">
                  <c:v>6494</c:v>
                </c:pt>
                <c:pt idx="25">
                  <c:v>5564</c:v>
                </c:pt>
                <c:pt idx="26">
                  <c:v>4788</c:v>
                </c:pt>
                <c:pt idx="27">
                  <c:v>4636</c:v>
                </c:pt>
                <c:pt idx="28">
                  <c:v>4590</c:v>
                </c:pt>
                <c:pt idx="29">
                  <c:v>4564</c:v>
                </c:pt>
                <c:pt idx="30">
                  <c:v>4183</c:v>
                </c:pt>
                <c:pt idx="31">
                  <c:v>4497</c:v>
                </c:pt>
                <c:pt idx="32">
                  <c:v>4734</c:v>
                </c:pt>
                <c:pt idx="33">
                  <c:v>4771</c:v>
                </c:pt>
                <c:pt idx="34">
                  <c:v>5321</c:v>
                </c:pt>
                <c:pt idx="35">
                  <c:v>6482</c:v>
                </c:pt>
                <c:pt idx="36">
                  <c:v>6547</c:v>
                </c:pt>
                <c:pt idx="37">
                  <c:v>5619</c:v>
                </c:pt>
                <c:pt idx="38">
                  <c:v>5311</c:v>
                </c:pt>
                <c:pt idx="39">
                  <c:v>5209</c:v>
                </c:pt>
                <c:pt idx="40">
                  <c:v>4931</c:v>
                </c:pt>
                <c:pt idx="41">
                  <c:v>4628</c:v>
                </c:pt>
                <c:pt idx="42">
                  <c:v>4561</c:v>
                </c:pt>
                <c:pt idx="43">
                  <c:v>5135</c:v>
                </c:pt>
                <c:pt idx="44">
                  <c:v>6355</c:v>
                </c:pt>
                <c:pt idx="45">
                  <c:v>7191</c:v>
                </c:pt>
                <c:pt idx="46">
                  <c:v>7290</c:v>
                </c:pt>
                <c:pt idx="47">
                  <c:v>7329</c:v>
                </c:pt>
                <c:pt idx="48">
                  <c:v>7115</c:v>
                </c:pt>
                <c:pt idx="49">
                  <c:v>6940</c:v>
                </c:pt>
                <c:pt idx="50">
                  <c:v>6887</c:v>
                </c:pt>
                <c:pt idx="51">
                  <c:v>6912</c:v>
                </c:pt>
                <c:pt idx="52">
                  <c:v>7055</c:v>
                </c:pt>
                <c:pt idx="53">
                  <c:v>7223</c:v>
                </c:pt>
                <c:pt idx="54">
                  <c:v>7435</c:v>
                </c:pt>
                <c:pt idx="55">
                  <c:v>7480</c:v>
                </c:pt>
                <c:pt idx="56">
                  <c:v>7699</c:v>
                </c:pt>
                <c:pt idx="57">
                  <c:v>6443</c:v>
                </c:pt>
                <c:pt idx="58">
                  <c:v>4523</c:v>
                </c:pt>
                <c:pt idx="59">
                  <c:v>4178</c:v>
                </c:pt>
                <c:pt idx="60">
                  <c:v>3955</c:v>
                </c:pt>
                <c:pt idx="61">
                  <c:v>3560</c:v>
                </c:pt>
                <c:pt idx="62">
                  <c:v>3745</c:v>
                </c:pt>
                <c:pt idx="63">
                  <c:v>3747</c:v>
                </c:pt>
                <c:pt idx="64">
                  <c:v>3937</c:v>
                </c:pt>
                <c:pt idx="65">
                  <c:v>3950</c:v>
                </c:pt>
                <c:pt idx="66">
                  <c:v>4308</c:v>
                </c:pt>
                <c:pt idx="67">
                  <c:v>5448</c:v>
                </c:pt>
                <c:pt idx="68">
                  <c:v>7069</c:v>
                </c:pt>
                <c:pt idx="69">
                  <c:v>7889</c:v>
                </c:pt>
                <c:pt idx="70">
                  <c:v>8016</c:v>
                </c:pt>
                <c:pt idx="71">
                  <c:v>8048</c:v>
                </c:pt>
                <c:pt idx="72">
                  <c:v>8073</c:v>
                </c:pt>
                <c:pt idx="73">
                  <c:v>7986</c:v>
                </c:pt>
                <c:pt idx="74">
                  <c:v>7934</c:v>
                </c:pt>
                <c:pt idx="75">
                  <c:v>7935</c:v>
                </c:pt>
                <c:pt idx="76">
                  <c:v>8065</c:v>
                </c:pt>
                <c:pt idx="77">
                  <c:v>8074</c:v>
                </c:pt>
                <c:pt idx="78">
                  <c:v>8075</c:v>
                </c:pt>
                <c:pt idx="79">
                  <c:v>8059</c:v>
                </c:pt>
                <c:pt idx="80">
                  <c:v>7802</c:v>
                </c:pt>
                <c:pt idx="81">
                  <c:v>5955</c:v>
                </c:pt>
                <c:pt idx="82">
                  <c:v>4138</c:v>
                </c:pt>
                <c:pt idx="83">
                  <c:v>3426</c:v>
                </c:pt>
                <c:pt idx="84">
                  <c:v>3285</c:v>
                </c:pt>
                <c:pt idx="85">
                  <c:v>3259</c:v>
                </c:pt>
                <c:pt idx="86">
                  <c:v>3255</c:v>
                </c:pt>
                <c:pt idx="87">
                  <c:v>3257</c:v>
                </c:pt>
                <c:pt idx="88">
                  <c:v>3256</c:v>
                </c:pt>
                <c:pt idx="89">
                  <c:v>3408</c:v>
                </c:pt>
                <c:pt idx="90">
                  <c:v>3528</c:v>
                </c:pt>
                <c:pt idx="91">
                  <c:v>4939</c:v>
                </c:pt>
                <c:pt idx="92">
                  <c:v>6995</c:v>
                </c:pt>
                <c:pt idx="93">
                  <c:v>7675</c:v>
                </c:pt>
                <c:pt idx="94">
                  <c:v>7928</c:v>
                </c:pt>
                <c:pt idx="95">
                  <c:v>7760</c:v>
                </c:pt>
                <c:pt idx="96">
                  <c:v>6162</c:v>
                </c:pt>
                <c:pt idx="97">
                  <c:v>5445</c:v>
                </c:pt>
                <c:pt idx="98">
                  <c:v>5364</c:v>
                </c:pt>
                <c:pt idx="99">
                  <c:v>5072</c:v>
                </c:pt>
                <c:pt idx="100">
                  <c:v>5000</c:v>
                </c:pt>
                <c:pt idx="101">
                  <c:v>5178</c:v>
                </c:pt>
                <c:pt idx="102">
                  <c:v>5728</c:v>
                </c:pt>
                <c:pt idx="103">
                  <c:v>5986</c:v>
                </c:pt>
                <c:pt idx="104">
                  <c:v>5665</c:v>
                </c:pt>
                <c:pt idx="105">
                  <c:v>5442</c:v>
                </c:pt>
                <c:pt idx="106">
                  <c:v>4394</c:v>
                </c:pt>
                <c:pt idx="107">
                  <c:v>3630</c:v>
                </c:pt>
                <c:pt idx="108">
                  <c:v>3515</c:v>
                </c:pt>
                <c:pt idx="109">
                  <c:v>3513</c:v>
                </c:pt>
                <c:pt idx="110">
                  <c:v>3511</c:v>
                </c:pt>
                <c:pt idx="111">
                  <c:v>3536</c:v>
                </c:pt>
                <c:pt idx="112">
                  <c:v>3804</c:v>
                </c:pt>
                <c:pt idx="113">
                  <c:v>4761</c:v>
                </c:pt>
                <c:pt idx="114">
                  <c:v>6236</c:v>
                </c:pt>
                <c:pt idx="115">
                  <c:v>7329</c:v>
                </c:pt>
                <c:pt idx="116">
                  <c:v>7925</c:v>
                </c:pt>
                <c:pt idx="117">
                  <c:v>8190</c:v>
                </c:pt>
                <c:pt idx="118">
                  <c:v>8128</c:v>
                </c:pt>
                <c:pt idx="119">
                  <c:v>8083</c:v>
                </c:pt>
                <c:pt idx="120">
                  <c:v>8070</c:v>
                </c:pt>
                <c:pt idx="121">
                  <c:v>8075</c:v>
                </c:pt>
                <c:pt idx="122">
                  <c:v>8086</c:v>
                </c:pt>
                <c:pt idx="123">
                  <c:v>8084</c:v>
                </c:pt>
                <c:pt idx="124">
                  <c:v>8084</c:v>
                </c:pt>
                <c:pt idx="125">
                  <c:v>8089</c:v>
                </c:pt>
                <c:pt idx="126">
                  <c:v>8020</c:v>
                </c:pt>
                <c:pt idx="127">
                  <c:v>7998</c:v>
                </c:pt>
                <c:pt idx="128">
                  <c:v>7906</c:v>
                </c:pt>
                <c:pt idx="129">
                  <c:v>6538</c:v>
                </c:pt>
                <c:pt idx="130">
                  <c:v>4886</c:v>
                </c:pt>
                <c:pt idx="131">
                  <c:v>3904</c:v>
                </c:pt>
                <c:pt idx="132">
                  <c:v>3968</c:v>
                </c:pt>
                <c:pt idx="133">
                  <c:v>4351</c:v>
                </c:pt>
                <c:pt idx="134">
                  <c:v>4791</c:v>
                </c:pt>
                <c:pt idx="135">
                  <c:v>5331</c:v>
                </c:pt>
                <c:pt idx="136">
                  <c:v>5427</c:v>
                </c:pt>
                <c:pt idx="137">
                  <c:v>5382</c:v>
                </c:pt>
                <c:pt idx="138">
                  <c:v>5424</c:v>
                </c:pt>
                <c:pt idx="139">
                  <c:v>6458</c:v>
                </c:pt>
                <c:pt idx="140">
                  <c:v>7580</c:v>
                </c:pt>
                <c:pt idx="141">
                  <c:v>7948</c:v>
                </c:pt>
                <c:pt idx="142">
                  <c:v>8014</c:v>
                </c:pt>
                <c:pt idx="143">
                  <c:v>7822</c:v>
                </c:pt>
                <c:pt idx="144">
                  <c:v>7321</c:v>
                </c:pt>
              </c:numCache>
            </c:numRef>
          </c:val>
          <c:extLst>
            <c:ext xmlns:c16="http://schemas.microsoft.com/office/drawing/2014/chart" uri="{C3380CC4-5D6E-409C-BE32-E72D297353CC}">
              <c16:uniqueId val="{00000000-F5E4-4AF2-AEC3-C1EE861CAEFD}"/>
            </c:ext>
          </c:extLst>
        </c:ser>
        <c:ser>
          <c:idx val="2"/>
          <c:order val="1"/>
          <c:tx>
            <c:strRef>
              <c:f>ERCO_april_26!$J$1</c:f>
              <c:strCache>
                <c:ptCount val="1"/>
                <c:pt idx="0">
                  <c:v>Natural Gas Generation (MWh)</c:v>
                </c:pt>
              </c:strCache>
            </c:strRef>
          </c:tx>
          <c:spPr>
            <a:solidFill>
              <a:srgbClr val="DBB28A"/>
            </a:solidFill>
            <a:ln>
              <a:noFill/>
            </a:ln>
            <a:effectLst/>
          </c:spPr>
          <c:cat>
            <c:strRef>
              <c:f>ERCO_april_26!$D$50:$D$194</c:f>
              <c:strCache>
                <c:ptCount val="145"/>
                <c:pt idx="0">
                  <c:v>04/03/2026</c:v>
                </c:pt>
                <c:pt idx="12">
                  <c:v>12:00</c:v>
                </c:pt>
                <c:pt idx="24">
                  <c:v>04/04/2026</c:v>
                </c:pt>
                <c:pt idx="36">
                  <c:v>12:00</c:v>
                </c:pt>
                <c:pt idx="48">
                  <c:v>04/05/2026</c:v>
                </c:pt>
                <c:pt idx="60">
                  <c:v>12:00</c:v>
                </c:pt>
                <c:pt idx="72">
                  <c:v>04/06/2026</c:v>
                </c:pt>
                <c:pt idx="84">
                  <c:v>12:00</c:v>
                </c:pt>
                <c:pt idx="96">
                  <c:v>04/07/2026</c:v>
                </c:pt>
                <c:pt idx="108">
                  <c:v>12:00</c:v>
                </c:pt>
                <c:pt idx="120">
                  <c:v>04/08/2026</c:v>
                </c:pt>
                <c:pt idx="132">
                  <c:v>12:00</c:v>
                </c:pt>
                <c:pt idx="144">
                  <c:v>04/09/2026</c:v>
                </c:pt>
              </c:strCache>
            </c:strRef>
          </c:cat>
          <c:val>
            <c:numRef>
              <c:f>ERCO_april_26!$J$50:$J$194</c:f>
              <c:numCache>
                <c:formatCode>General</c:formatCode>
                <c:ptCount val="145"/>
                <c:pt idx="0">
                  <c:v>16439</c:v>
                </c:pt>
                <c:pt idx="1">
                  <c:v>15113</c:v>
                </c:pt>
                <c:pt idx="2">
                  <c:v>14295</c:v>
                </c:pt>
                <c:pt idx="3">
                  <c:v>14043</c:v>
                </c:pt>
                <c:pt idx="4">
                  <c:v>13931</c:v>
                </c:pt>
                <c:pt idx="5">
                  <c:v>13589</c:v>
                </c:pt>
                <c:pt idx="6">
                  <c:v>13289</c:v>
                </c:pt>
                <c:pt idx="7">
                  <c:v>13806</c:v>
                </c:pt>
                <c:pt idx="8">
                  <c:v>14338</c:v>
                </c:pt>
                <c:pt idx="9">
                  <c:v>14384</c:v>
                </c:pt>
                <c:pt idx="10">
                  <c:v>13757</c:v>
                </c:pt>
                <c:pt idx="11">
                  <c:v>13221</c:v>
                </c:pt>
                <c:pt idx="12">
                  <c:v>12899</c:v>
                </c:pt>
                <c:pt idx="13">
                  <c:v>12456</c:v>
                </c:pt>
                <c:pt idx="14">
                  <c:v>12687</c:v>
                </c:pt>
                <c:pt idx="15">
                  <c:v>15279</c:v>
                </c:pt>
                <c:pt idx="16">
                  <c:v>16896</c:v>
                </c:pt>
                <c:pt idx="17">
                  <c:v>17827</c:v>
                </c:pt>
                <c:pt idx="18">
                  <c:v>17684</c:v>
                </c:pt>
                <c:pt idx="19">
                  <c:v>19139</c:v>
                </c:pt>
                <c:pt idx="20">
                  <c:v>21685</c:v>
                </c:pt>
                <c:pt idx="21">
                  <c:v>22540</c:v>
                </c:pt>
                <c:pt idx="22">
                  <c:v>22308</c:v>
                </c:pt>
                <c:pt idx="23">
                  <c:v>21839</c:v>
                </c:pt>
                <c:pt idx="24">
                  <c:v>19987</c:v>
                </c:pt>
                <c:pt idx="25">
                  <c:v>17904</c:v>
                </c:pt>
                <c:pt idx="26">
                  <c:v>16096</c:v>
                </c:pt>
                <c:pt idx="27">
                  <c:v>16069</c:v>
                </c:pt>
                <c:pt idx="28">
                  <c:v>15355</c:v>
                </c:pt>
                <c:pt idx="29">
                  <c:v>14787</c:v>
                </c:pt>
                <c:pt idx="30">
                  <c:v>13756</c:v>
                </c:pt>
                <c:pt idx="31">
                  <c:v>14586</c:v>
                </c:pt>
                <c:pt idx="32">
                  <c:v>14161</c:v>
                </c:pt>
                <c:pt idx="33">
                  <c:v>14228</c:v>
                </c:pt>
                <c:pt idx="34">
                  <c:v>14653</c:v>
                </c:pt>
                <c:pt idx="35">
                  <c:v>14676</c:v>
                </c:pt>
                <c:pt idx="36">
                  <c:v>14882</c:v>
                </c:pt>
                <c:pt idx="37">
                  <c:v>14697</c:v>
                </c:pt>
                <c:pt idx="38">
                  <c:v>14855</c:v>
                </c:pt>
                <c:pt idx="39">
                  <c:v>14386</c:v>
                </c:pt>
                <c:pt idx="40">
                  <c:v>13458</c:v>
                </c:pt>
                <c:pt idx="41">
                  <c:v>12546</c:v>
                </c:pt>
                <c:pt idx="42">
                  <c:v>13926</c:v>
                </c:pt>
                <c:pt idx="43">
                  <c:v>15284</c:v>
                </c:pt>
                <c:pt idx="44">
                  <c:v>20993</c:v>
                </c:pt>
                <c:pt idx="45">
                  <c:v>23157</c:v>
                </c:pt>
                <c:pt idx="46">
                  <c:v>22452</c:v>
                </c:pt>
                <c:pt idx="47">
                  <c:v>21461</c:v>
                </c:pt>
                <c:pt idx="48">
                  <c:v>20197</c:v>
                </c:pt>
                <c:pt idx="49">
                  <c:v>19324</c:v>
                </c:pt>
                <c:pt idx="50">
                  <c:v>18765</c:v>
                </c:pt>
                <c:pt idx="51">
                  <c:v>18625</c:v>
                </c:pt>
                <c:pt idx="52">
                  <c:v>18772</c:v>
                </c:pt>
                <c:pt idx="53">
                  <c:v>18913</c:v>
                </c:pt>
                <c:pt idx="54">
                  <c:v>19242</c:v>
                </c:pt>
                <c:pt idx="55">
                  <c:v>19268</c:v>
                </c:pt>
                <c:pt idx="56">
                  <c:v>19291</c:v>
                </c:pt>
                <c:pt idx="57">
                  <c:v>16554</c:v>
                </c:pt>
                <c:pt idx="58">
                  <c:v>10231</c:v>
                </c:pt>
                <c:pt idx="59">
                  <c:v>8272</c:v>
                </c:pt>
                <c:pt idx="60">
                  <c:v>8087</c:v>
                </c:pt>
                <c:pt idx="61">
                  <c:v>8205</c:v>
                </c:pt>
                <c:pt idx="62">
                  <c:v>8179</c:v>
                </c:pt>
                <c:pt idx="63">
                  <c:v>8066</c:v>
                </c:pt>
                <c:pt idx="64">
                  <c:v>8122</c:v>
                </c:pt>
                <c:pt idx="65">
                  <c:v>8671</c:v>
                </c:pt>
                <c:pt idx="66">
                  <c:v>10967</c:v>
                </c:pt>
                <c:pt idx="67">
                  <c:v>15723</c:v>
                </c:pt>
                <c:pt idx="68">
                  <c:v>20466</c:v>
                </c:pt>
                <c:pt idx="69">
                  <c:v>22129</c:v>
                </c:pt>
                <c:pt idx="70">
                  <c:v>22392</c:v>
                </c:pt>
                <c:pt idx="71">
                  <c:v>21969</c:v>
                </c:pt>
                <c:pt idx="72">
                  <c:v>21381</c:v>
                </c:pt>
                <c:pt idx="73">
                  <c:v>21542</c:v>
                </c:pt>
                <c:pt idx="74">
                  <c:v>21999</c:v>
                </c:pt>
                <c:pt idx="75">
                  <c:v>22220</c:v>
                </c:pt>
                <c:pt idx="76">
                  <c:v>22244</c:v>
                </c:pt>
                <c:pt idx="77">
                  <c:v>21947</c:v>
                </c:pt>
                <c:pt idx="78">
                  <c:v>21827</c:v>
                </c:pt>
                <c:pt idx="79">
                  <c:v>21925</c:v>
                </c:pt>
                <c:pt idx="80">
                  <c:v>21306</c:v>
                </c:pt>
                <c:pt idx="81">
                  <c:v>15087</c:v>
                </c:pt>
                <c:pt idx="82">
                  <c:v>8811</c:v>
                </c:pt>
                <c:pt idx="83">
                  <c:v>7923</c:v>
                </c:pt>
                <c:pt idx="84">
                  <c:v>7854</c:v>
                </c:pt>
                <c:pt idx="85">
                  <c:v>7857</c:v>
                </c:pt>
                <c:pt idx="86">
                  <c:v>7851</c:v>
                </c:pt>
                <c:pt idx="87">
                  <c:v>7842</c:v>
                </c:pt>
                <c:pt idx="88">
                  <c:v>7925</c:v>
                </c:pt>
                <c:pt idx="89">
                  <c:v>8725</c:v>
                </c:pt>
                <c:pt idx="90">
                  <c:v>10579</c:v>
                </c:pt>
                <c:pt idx="91">
                  <c:v>16747</c:v>
                </c:pt>
                <c:pt idx="92">
                  <c:v>22091</c:v>
                </c:pt>
                <c:pt idx="93">
                  <c:v>23002</c:v>
                </c:pt>
                <c:pt idx="94">
                  <c:v>22854</c:v>
                </c:pt>
                <c:pt idx="95">
                  <c:v>20474</c:v>
                </c:pt>
                <c:pt idx="96">
                  <c:v>18585</c:v>
                </c:pt>
                <c:pt idx="97">
                  <c:v>16809</c:v>
                </c:pt>
                <c:pt idx="98">
                  <c:v>16454</c:v>
                </c:pt>
                <c:pt idx="99">
                  <c:v>15899</c:v>
                </c:pt>
                <c:pt idx="100">
                  <c:v>15834</c:v>
                </c:pt>
                <c:pt idx="101">
                  <c:v>15956</c:v>
                </c:pt>
                <c:pt idx="102">
                  <c:v>17001</c:v>
                </c:pt>
                <c:pt idx="103">
                  <c:v>17390</c:v>
                </c:pt>
                <c:pt idx="104">
                  <c:v>17002</c:v>
                </c:pt>
                <c:pt idx="105">
                  <c:v>11841</c:v>
                </c:pt>
                <c:pt idx="106">
                  <c:v>9268</c:v>
                </c:pt>
                <c:pt idx="107">
                  <c:v>9052</c:v>
                </c:pt>
                <c:pt idx="108">
                  <c:v>9138</c:v>
                </c:pt>
                <c:pt idx="109">
                  <c:v>9019</c:v>
                </c:pt>
                <c:pt idx="110">
                  <c:v>9050</c:v>
                </c:pt>
                <c:pt idx="111">
                  <c:v>9014</c:v>
                </c:pt>
                <c:pt idx="112">
                  <c:v>9555</c:v>
                </c:pt>
                <c:pt idx="113">
                  <c:v>11292</c:v>
                </c:pt>
                <c:pt idx="114">
                  <c:v>14105</c:v>
                </c:pt>
                <c:pt idx="115">
                  <c:v>17554</c:v>
                </c:pt>
                <c:pt idx="116">
                  <c:v>19671</c:v>
                </c:pt>
                <c:pt idx="117">
                  <c:v>20499</c:v>
                </c:pt>
                <c:pt idx="118">
                  <c:v>20777</c:v>
                </c:pt>
                <c:pt idx="119">
                  <c:v>20566</c:v>
                </c:pt>
                <c:pt idx="120">
                  <c:v>19554</c:v>
                </c:pt>
                <c:pt idx="121">
                  <c:v>18585</c:v>
                </c:pt>
                <c:pt idx="122">
                  <c:v>18212</c:v>
                </c:pt>
                <c:pt idx="123">
                  <c:v>18296</c:v>
                </c:pt>
                <c:pt idx="124">
                  <c:v>18606</c:v>
                </c:pt>
                <c:pt idx="125">
                  <c:v>18606</c:v>
                </c:pt>
                <c:pt idx="126">
                  <c:v>19050</c:v>
                </c:pt>
                <c:pt idx="127">
                  <c:v>19184</c:v>
                </c:pt>
                <c:pt idx="128">
                  <c:v>18251</c:v>
                </c:pt>
                <c:pt idx="129">
                  <c:v>12172</c:v>
                </c:pt>
                <c:pt idx="130">
                  <c:v>9245</c:v>
                </c:pt>
                <c:pt idx="131">
                  <c:v>9384</c:v>
                </c:pt>
                <c:pt idx="132">
                  <c:v>9622</c:v>
                </c:pt>
                <c:pt idx="133">
                  <c:v>9724</c:v>
                </c:pt>
                <c:pt idx="134">
                  <c:v>9915</c:v>
                </c:pt>
                <c:pt idx="135">
                  <c:v>10691</c:v>
                </c:pt>
                <c:pt idx="136">
                  <c:v>11123</c:v>
                </c:pt>
                <c:pt idx="137">
                  <c:v>11865</c:v>
                </c:pt>
                <c:pt idx="138">
                  <c:v>13491</c:v>
                </c:pt>
                <c:pt idx="139">
                  <c:v>16112</c:v>
                </c:pt>
                <c:pt idx="140">
                  <c:v>18102</c:v>
                </c:pt>
                <c:pt idx="141">
                  <c:v>19717</c:v>
                </c:pt>
                <c:pt idx="142">
                  <c:v>19380</c:v>
                </c:pt>
                <c:pt idx="143">
                  <c:v>17075</c:v>
                </c:pt>
                <c:pt idx="144">
                  <c:v>15052</c:v>
                </c:pt>
              </c:numCache>
            </c:numRef>
          </c:val>
          <c:extLst>
            <c:ext xmlns:c16="http://schemas.microsoft.com/office/drawing/2014/chart" uri="{C3380CC4-5D6E-409C-BE32-E72D297353CC}">
              <c16:uniqueId val="{00000001-F5E4-4AF2-AEC3-C1EE861CAEFD}"/>
            </c:ext>
          </c:extLst>
        </c:ser>
        <c:ser>
          <c:idx val="1"/>
          <c:order val="2"/>
          <c:tx>
            <c:strRef>
              <c:f>ERCO_april_26!$I$1</c:f>
              <c:strCache>
                <c:ptCount val="1"/>
                <c:pt idx="0">
                  <c:v>Solar Generation (MWh)</c:v>
                </c:pt>
              </c:strCache>
            </c:strRef>
          </c:tx>
          <c:spPr>
            <a:solidFill>
              <a:srgbClr val="FFC702"/>
            </a:solidFill>
            <a:ln>
              <a:noFill/>
            </a:ln>
            <a:effectLst/>
          </c:spPr>
          <c:cat>
            <c:strRef>
              <c:f>ERCO_april_26!$D$50:$D$194</c:f>
              <c:strCache>
                <c:ptCount val="145"/>
                <c:pt idx="0">
                  <c:v>04/03/2026</c:v>
                </c:pt>
                <c:pt idx="12">
                  <c:v>12:00</c:v>
                </c:pt>
                <c:pt idx="24">
                  <c:v>04/04/2026</c:v>
                </c:pt>
                <c:pt idx="36">
                  <c:v>12:00</c:v>
                </c:pt>
                <c:pt idx="48">
                  <c:v>04/05/2026</c:v>
                </c:pt>
                <c:pt idx="60">
                  <c:v>12:00</c:v>
                </c:pt>
                <c:pt idx="72">
                  <c:v>04/06/2026</c:v>
                </c:pt>
                <c:pt idx="84">
                  <c:v>12:00</c:v>
                </c:pt>
                <c:pt idx="96">
                  <c:v>04/07/2026</c:v>
                </c:pt>
                <c:pt idx="108">
                  <c:v>12:00</c:v>
                </c:pt>
                <c:pt idx="120">
                  <c:v>04/08/2026</c:v>
                </c:pt>
                <c:pt idx="132">
                  <c:v>12:00</c:v>
                </c:pt>
                <c:pt idx="144">
                  <c:v>04/09/2026</c:v>
                </c:pt>
              </c:strCache>
            </c:strRef>
          </c:cat>
          <c:val>
            <c:numRef>
              <c:f>ERCO_april_26!$I$50:$I$194</c:f>
              <c:numCache>
                <c:formatCode>General</c:formatCode>
                <c:ptCount val="145"/>
                <c:pt idx="0">
                  <c:v>1</c:v>
                </c:pt>
                <c:pt idx="1">
                  <c:v>1</c:v>
                </c:pt>
                <c:pt idx="2">
                  <c:v>1</c:v>
                </c:pt>
                <c:pt idx="3">
                  <c:v>1</c:v>
                </c:pt>
                <c:pt idx="4">
                  <c:v>1</c:v>
                </c:pt>
                <c:pt idx="5">
                  <c:v>1</c:v>
                </c:pt>
                <c:pt idx="6">
                  <c:v>1</c:v>
                </c:pt>
                <c:pt idx="7">
                  <c:v>1</c:v>
                </c:pt>
                <c:pt idx="8">
                  <c:v>307</c:v>
                </c:pt>
                <c:pt idx="9">
                  <c:v>4354</c:v>
                </c:pt>
                <c:pt idx="10">
                  <c:v>9280</c:v>
                </c:pt>
                <c:pt idx="11">
                  <c:v>13342</c:v>
                </c:pt>
                <c:pt idx="12">
                  <c:v>15791</c:v>
                </c:pt>
                <c:pt idx="13">
                  <c:v>18223</c:v>
                </c:pt>
                <c:pt idx="14">
                  <c:v>19641</c:v>
                </c:pt>
                <c:pt idx="15">
                  <c:v>17685</c:v>
                </c:pt>
                <c:pt idx="16">
                  <c:v>16355</c:v>
                </c:pt>
                <c:pt idx="17">
                  <c:v>14767</c:v>
                </c:pt>
                <c:pt idx="18">
                  <c:v>13388</c:v>
                </c:pt>
                <c:pt idx="19">
                  <c:v>8853</c:v>
                </c:pt>
                <c:pt idx="20">
                  <c:v>1673</c:v>
                </c:pt>
                <c:pt idx="21">
                  <c:v>8</c:v>
                </c:pt>
                <c:pt idx="22">
                  <c:v>1</c:v>
                </c:pt>
                <c:pt idx="23">
                  <c:v>1</c:v>
                </c:pt>
                <c:pt idx="24">
                  <c:v>1</c:v>
                </c:pt>
                <c:pt idx="25">
                  <c:v>1</c:v>
                </c:pt>
                <c:pt idx="26">
                  <c:v>1</c:v>
                </c:pt>
                <c:pt idx="27">
                  <c:v>1</c:v>
                </c:pt>
                <c:pt idx="28">
                  <c:v>1</c:v>
                </c:pt>
                <c:pt idx="29">
                  <c:v>1</c:v>
                </c:pt>
                <c:pt idx="30">
                  <c:v>1</c:v>
                </c:pt>
                <c:pt idx="31">
                  <c:v>1</c:v>
                </c:pt>
                <c:pt idx="32">
                  <c:v>227</c:v>
                </c:pt>
                <c:pt idx="33">
                  <c:v>2221</c:v>
                </c:pt>
                <c:pt idx="34">
                  <c:v>4563</c:v>
                </c:pt>
                <c:pt idx="35">
                  <c:v>6519</c:v>
                </c:pt>
                <c:pt idx="36">
                  <c:v>7906</c:v>
                </c:pt>
                <c:pt idx="37">
                  <c:v>9477</c:v>
                </c:pt>
                <c:pt idx="38">
                  <c:v>10010</c:v>
                </c:pt>
                <c:pt idx="39">
                  <c:v>10798</c:v>
                </c:pt>
                <c:pt idx="40">
                  <c:v>12781</c:v>
                </c:pt>
                <c:pt idx="41">
                  <c:v>13734</c:v>
                </c:pt>
                <c:pt idx="42">
                  <c:v>12545</c:v>
                </c:pt>
                <c:pt idx="43">
                  <c:v>10299</c:v>
                </c:pt>
                <c:pt idx="44">
                  <c:v>1849</c:v>
                </c:pt>
                <c:pt idx="45">
                  <c:v>3</c:v>
                </c:pt>
                <c:pt idx="46">
                  <c:v>1</c:v>
                </c:pt>
                <c:pt idx="47">
                  <c:v>0</c:v>
                </c:pt>
                <c:pt idx="48">
                  <c:v>0</c:v>
                </c:pt>
                <c:pt idx="49">
                  <c:v>0</c:v>
                </c:pt>
                <c:pt idx="50">
                  <c:v>0</c:v>
                </c:pt>
                <c:pt idx="51">
                  <c:v>0</c:v>
                </c:pt>
                <c:pt idx="52">
                  <c:v>0</c:v>
                </c:pt>
                <c:pt idx="53">
                  <c:v>0</c:v>
                </c:pt>
                <c:pt idx="54">
                  <c:v>0</c:v>
                </c:pt>
                <c:pt idx="55">
                  <c:v>1</c:v>
                </c:pt>
                <c:pt idx="56">
                  <c:v>971</c:v>
                </c:pt>
                <c:pt idx="57">
                  <c:v>9948</c:v>
                </c:pt>
                <c:pt idx="58">
                  <c:v>19724</c:v>
                </c:pt>
                <c:pt idx="59">
                  <c:v>22409</c:v>
                </c:pt>
                <c:pt idx="60">
                  <c:v>22761</c:v>
                </c:pt>
                <c:pt idx="61">
                  <c:v>22602</c:v>
                </c:pt>
                <c:pt idx="62">
                  <c:v>22687</c:v>
                </c:pt>
                <c:pt idx="63">
                  <c:v>21715</c:v>
                </c:pt>
                <c:pt idx="64">
                  <c:v>20131</c:v>
                </c:pt>
                <c:pt idx="65">
                  <c:v>19077</c:v>
                </c:pt>
                <c:pt idx="66">
                  <c:v>16763</c:v>
                </c:pt>
                <c:pt idx="67">
                  <c:v>11299</c:v>
                </c:pt>
                <c:pt idx="68">
                  <c:v>2608</c:v>
                </c:pt>
                <c:pt idx="69">
                  <c:v>21</c:v>
                </c:pt>
                <c:pt idx="70">
                  <c:v>0</c:v>
                </c:pt>
                <c:pt idx="71">
                  <c:v>0</c:v>
                </c:pt>
                <c:pt idx="72">
                  <c:v>0</c:v>
                </c:pt>
                <c:pt idx="73">
                  <c:v>0</c:v>
                </c:pt>
                <c:pt idx="74">
                  <c:v>0</c:v>
                </c:pt>
                <c:pt idx="75">
                  <c:v>0</c:v>
                </c:pt>
                <c:pt idx="76">
                  <c:v>0</c:v>
                </c:pt>
                <c:pt idx="77">
                  <c:v>0</c:v>
                </c:pt>
                <c:pt idx="78">
                  <c:v>0</c:v>
                </c:pt>
                <c:pt idx="79">
                  <c:v>0</c:v>
                </c:pt>
                <c:pt idx="80">
                  <c:v>1586</c:v>
                </c:pt>
                <c:pt idx="81">
                  <c:v>16997</c:v>
                </c:pt>
                <c:pt idx="82">
                  <c:v>30756</c:v>
                </c:pt>
                <c:pt idx="83">
                  <c:v>30950</c:v>
                </c:pt>
                <c:pt idx="84">
                  <c:v>30570</c:v>
                </c:pt>
                <c:pt idx="85">
                  <c:v>31262</c:v>
                </c:pt>
                <c:pt idx="86">
                  <c:v>31317</c:v>
                </c:pt>
                <c:pt idx="87">
                  <c:v>31226</c:v>
                </c:pt>
                <c:pt idx="88">
                  <c:v>31748</c:v>
                </c:pt>
                <c:pt idx="89">
                  <c:v>31798</c:v>
                </c:pt>
                <c:pt idx="90">
                  <c:v>30282</c:v>
                </c:pt>
                <c:pt idx="91">
                  <c:v>19638</c:v>
                </c:pt>
                <c:pt idx="92">
                  <c:v>2977</c:v>
                </c:pt>
                <c:pt idx="93">
                  <c:v>6</c:v>
                </c:pt>
                <c:pt idx="94">
                  <c:v>2</c:v>
                </c:pt>
                <c:pt idx="95">
                  <c:v>1</c:v>
                </c:pt>
                <c:pt idx="96">
                  <c:v>1</c:v>
                </c:pt>
                <c:pt idx="97">
                  <c:v>1</c:v>
                </c:pt>
                <c:pt idx="98">
                  <c:v>1</c:v>
                </c:pt>
                <c:pt idx="99">
                  <c:v>1</c:v>
                </c:pt>
                <c:pt idx="100">
                  <c:v>1</c:v>
                </c:pt>
                <c:pt idx="101">
                  <c:v>1</c:v>
                </c:pt>
                <c:pt idx="102">
                  <c:v>1</c:v>
                </c:pt>
                <c:pt idx="103">
                  <c:v>1</c:v>
                </c:pt>
                <c:pt idx="104">
                  <c:v>1633</c:v>
                </c:pt>
                <c:pt idx="105">
                  <c:v>12817</c:v>
                </c:pt>
                <c:pt idx="106">
                  <c:v>22632</c:v>
                </c:pt>
                <c:pt idx="107">
                  <c:v>24733</c:v>
                </c:pt>
                <c:pt idx="108">
                  <c:v>26262</c:v>
                </c:pt>
                <c:pt idx="109">
                  <c:v>26714</c:v>
                </c:pt>
                <c:pt idx="110">
                  <c:v>26884</c:v>
                </c:pt>
                <c:pt idx="111">
                  <c:v>25257</c:v>
                </c:pt>
                <c:pt idx="112">
                  <c:v>24067</c:v>
                </c:pt>
                <c:pt idx="113">
                  <c:v>21385</c:v>
                </c:pt>
                <c:pt idx="114">
                  <c:v>16803</c:v>
                </c:pt>
                <c:pt idx="115">
                  <c:v>10459</c:v>
                </c:pt>
                <c:pt idx="116">
                  <c:v>2106</c:v>
                </c:pt>
                <c:pt idx="117">
                  <c:v>34</c:v>
                </c:pt>
                <c:pt idx="118">
                  <c:v>1</c:v>
                </c:pt>
                <c:pt idx="119">
                  <c:v>0</c:v>
                </c:pt>
                <c:pt idx="120">
                  <c:v>1</c:v>
                </c:pt>
                <c:pt idx="121">
                  <c:v>1</c:v>
                </c:pt>
                <c:pt idx="122">
                  <c:v>1</c:v>
                </c:pt>
                <c:pt idx="123">
                  <c:v>1</c:v>
                </c:pt>
                <c:pt idx="124">
                  <c:v>1</c:v>
                </c:pt>
                <c:pt idx="125">
                  <c:v>1</c:v>
                </c:pt>
                <c:pt idx="126">
                  <c:v>1</c:v>
                </c:pt>
                <c:pt idx="127">
                  <c:v>1</c:v>
                </c:pt>
                <c:pt idx="128">
                  <c:v>1462</c:v>
                </c:pt>
                <c:pt idx="129">
                  <c:v>13801</c:v>
                </c:pt>
                <c:pt idx="130">
                  <c:v>24325</c:v>
                </c:pt>
                <c:pt idx="131">
                  <c:v>26317</c:v>
                </c:pt>
                <c:pt idx="132">
                  <c:v>25664</c:v>
                </c:pt>
                <c:pt idx="133">
                  <c:v>25271</c:v>
                </c:pt>
                <c:pt idx="134">
                  <c:v>25560</c:v>
                </c:pt>
                <c:pt idx="135">
                  <c:v>24253</c:v>
                </c:pt>
                <c:pt idx="136">
                  <c:v>24103</c:v>
                </c:pt>
                <c:pt idx="137">
                  <c:v>24672</c:v>
                </c:pt>
                <c:pt idx="138">
                  <c:v>23012</c:v>
                </c:pt>
                <c:pt idx="139">
                  <c:v>16864</c:v>
                </c:pt>
                <c:pt idx="140">
                  <c:v>3945</c:v>
                </c:pt>
                <c:pt idx="141">
                  <c:v>16</c:v>
                </c:pt>
                <c:pt idx="142">
                  <c:v>0</c:v>
                </c:pt>
                <c:pt idx="143">
                  <c:v>0</c:v>
                </c:pt>
                <c:pt idx="144">
                  <c:v>0</c:v>
                </c:pt>
              </c:numCache>
            </c:numRef>
          </c:val>
          <c:extLst>
            <c:ext xmlns:c16="http://schemas.microsoft.com/office/drawing/2014/chart" uri="{C3380CC4-5D6E-409C-BE32-E72D297353CC}">
              <c16:uniqueId val="{00000002-F5E4-4AF2-AEC3-C1EE861CAEFD}"/>
            </c:ext>
          </c:extLst>
        </c:ser>
        <c:ser>
          <c:idx val="0"/>
          <c:order val="3"/>
          <c:tx>
            <c:strRef>
              <c:f>ERCO_april_26!$H$1</c:f>
              <c:strCache>
                <c:ptCount val="1"/>
                <c:pt idx="0">
                  <c:v>Wind Generation (MWh)</c:v>
                </c:pt>
              </c:strCache>
            </c:strRef>
          </c:tx>
          <c:spPr>
            <a:solidFill>
              <a:srgbClr val="5D9732"/>
            </a:solidFill>
            <a:ln>
              <a:noFill/>
            </a:ln>
            <a:effectLst/>
          </c:spPr>
          <c:cat>
            <c:strRef>
              <c:f>ERCO_april_26!$D$50:$D$194</c:f>
              <c:strCache>
                <c:ptCount val="145"/>
                <c:pt idx="0">
                  <c:v>04/03/2026</c:v>
                </c:pt>
                <c:pt idx="12">
                  <c:v>12:00</c:v>
                </c:pt>
                <c:pt idx="24">
                  <c:v>04/04/2026</c:v>
                </c:pt>
                <c:pt idx="36">
                  <c:v>12:00</c:v>
                </c:pt>
                <c:pt idx="48">
                  <c:v>04/05/2026</c:v>
                </c:pt>
                <c:pt idx="60">
                  <c:v>12:00</c:v>
                </c:pt>
                <c:pt idx="72">
                  <c:v>04/06/2026</c:v>
                </c:pt>
                <c:pt idx="84">
                  <c:v>12:00</c:v>
                </c:pt>
                <c:pt idx="96">
                  <c:v>04/07/2026</c:v>
                </c:pt>
                <c:pt idx="108">
                  <c:v>12:00</c:v>
                </c:pt>
                <c:pt idx="120">
                  <c:v>04/08/2026</c:v>
                </c:pt>
                <c:pt idx="132">
                  <c:v>12:00</c:v>
                </c:pt>
                <c:pt idx="144">
                  <c:v>04/09/2026</c:v>
                </c:pt>
              </c:strCache>
            </c:strRef>
          </c:cat>
          <c:val>
            <c:numRef>
              <c:f>ERCO_april_26!$H$50:$H$194</c:f>
              <c:numCache>
                <c:formatCode>General</c:formatCode>
                <c:ptCount val="145"/>
                <c:pt idx="0">
                  <c:v>28140</c:v>
                </c:pt>
                <c:pt idx="1">
                  <c:v>28110</c:v>
                </c:pt>
                <c:pt idx="2">
                  <c:v>27749</c:v>
                </c:pt>
                <c:pt idx="3">
                  <c:v>27480</c:v>
                </c:pt>
                <c:pt idx="4">
                  <c:v>27219</c:v>
                </c:pt>
                <c:pt idx="5">
                  <c:v>26748</c:v>
                </c:pt>
                <c:pt idx="6">
                  <c:v>26543</c:v>
                </c:pt>
                <c:pt idx="7">
                  <c:v>26192</c:v>
                </c:pt>
                <c:pt idx="8">
                  <c:v>25416</c:v>
                </c:pt>
                <c:pt idx="9">
                  <c:v>23907</c:v>
                </c:pt>
                <c:pt idx="10">
                  <c:v>23567</c:v>
                </c:pt>
                <c:pt idx="11">
                  <c:v>23175</c:v>
                </c:pt>
                <c:pt idx="12">
                  <c:v>22421</c:v>
                </c:pt>
                <c:pt idx="13">
                  <c:v>21102</c:v>
                </c:pt>
                <c:pt idx="14">
                  <c:v>19871</c:v>
                </c:pt>
                <c:pt idx="15">
                  <c:v>18976</c:v>
                </c:pt>
                <c:pt idx="16">
                  <c:v>19088</c:v>
                </c:pt>
                <c:pt idx="17">
                  <c:v>18920</c:v>
                </c:pt>
                <c:pt idx="18">
                  <c:v>20026</c:v>
                </c:pt>
                <c:pt idx="19">
                  <c:v>20495</c:v>
                </c:pt>
                <c:pt idx="20">
                  <c:v>20647</c:v>
                </c:pt>
                <c:pt idx="21">
                  <c:v>20913</c:v>
                </c:pt>
                <c:pt idx="22">
                  <c:v>20194</c:v>
                </c:pt>
                <c:pt idx="23">
                  <c:v>20193</c:v>
                </c:pt>
                <c:pt idx="24">
                  <c:v>22722</c:v>
                </c:pt>
                <c:pt idx="25">
                  <c:v>24563</c:v>
                </c:pt>
                <c:pt idx="26">
                  <c:v>25801</c:v>
                </c:pt>
                <c:pt idx="27">
                  <c:v>24841</c:v>
                </c:pt>
                <c:pt idx="28">
                  <c:v>24358</c:v>
                </c:pt>
                <c:pt idx="29">
                  <c:v>24380</c:v>
                </c:pt>
                <c:pt idx="30">
                  <c:v>25622</c:v>
                </c:pt>
                <c:pt idx="31">
                  <c:v>24580</c:v>
                </c:pt>
                <c:pt idx="32">
                  <c:v>24615</c:v>
                </c:pt>
                <c:pt idx="33">
                  <c:v>23307</c:v>
                </c:pt>
                <c:pt idx="34">
                  <c:v>22550</c:v>
                </c:pt>
                <c:pt idx="35">
                  <c:v>22535</c:v>
                </c:pt>
                <c:pt idx="36">
                  <c:v>22048</c:v>
                </c:pt>
                <c:pt idx="37">
                  <c:v>20770</c:v>
                </c:pt>
                <c:pt idx="38">
                  <c:v>19656</c:v>
                </c:pt>
                <c:pt idx="39">
                  <c:v>18662</c:v>
                </c:pt>
                <c:pt idx="40">
                  <c:v>18306</c:v>
                </c:pt>
                <c:pt idx="41">
                  <c:v>18166</c:v>
                </c:pt>
                <c:pt idx="42">
                  <c:v>17538</c:v>
                </c:pt>
                <c:pt idx="43">
                  <c:v>16798</c:v>
                </c:pt>
                <c:pt idx="44">
                  <c:v>14882</c:v>
                </c:pt>
                <c:pt idx="45">
                  <c:v>13610</c:v>
                </c:pt>
                <c:pt idx="46">
                  <c:v>13317</c:v>
                </c:pt>
                <c:pt idx="47">
                  <c:v>13161</c:v>
                </c:pt>
                <c:pt idx="48">
                  <c:v>13486</c:v>
                </c:pt>
                <c:pt idx="49">
                  <c:v>13248</c:v>
                </c:pt>
                <c:pt idx="50">
                  <c:v>12232</c:v>
                </c:pt>
                <c:pt idx="51">
                  <c:v>11625</c:v>
                </c:pt>
                <c:pt idx="52">
                  <c:v>10975</c:v>
                </c:pt>
                <c:pt idx="53">
                  <c:v>10139</c:v>
                </c:pt>
                <c:pt idx="54">
                  <c:v>9160</c:v>
                </c:pt>
                <c:pt idx="55">
                  <c:v>8470</c:v>
                </c:pt>
                <c:pt idx="56">
                  <c:v>8794</c:v>
                </c:pt>
                <c:pt idx="57">
                  <c:v>8198</c:v>
                </c:pt>
                <c:pt idx="58">
                  <c:v>9011</c:v>
                </c:pt>
                <c:pt idx="59">
                  <c:v>11510</c:v>
                </c:pt>
                <c:pt idx="60">
                  <c:v>12003</c:v>
                </c:pt>
                <c:pt idx="61">
                  <c:v>12234</c:v>
                </c:pt>
                <c:pt idx="62">
                  <c:v>11780</c:v>
                </c:pt>
                <c:pt idx="63">
                  <c:v>11563</c:v>
                </c:pt>
                <c:pt idx="64">
                  <c:v>11562</c:v>
                </c:pt>
                <c:pt idx="65">
                  <c:v>11458</c:v>
                </c:pt>
                <c:pt idx="66">
                  <c:v>10891</c:v>
                </c:pt>
                <c:pt idx="67">
                  <c:v>10228</c:v>
                </c:pt>
                <c:pt idx="68">
                  <c:v>9659</c:v>
                </c:pt>
                <c:pt idx="69">
                  <c:v>9160</c:v>
                </c:pt>
                <c:pt idx="70">
                  <c:v>9403</c:v>
                </c:pt>
                <c:pt idx="71">
                  <c:v>9396</c:v>
                </c:pt>
                <c:pt idx="72">
                  <c:v>9036</c:v>
                </c:pt>
                <c:pt idx="73">
                  <c:v>8640</c:v>
                </c:pt>
                <c:pt idx="74">
                  <c:v>8122</c:v>
                </c:pt>
                <c:pt idx="75">
                  <c:v>7363</c:v>
                </c:pt>
                <c:pt idx="76">
                  <c:v>7345</c:v>
                </c:pt>
                <c:pt idx="77">
                  <c:v>7361</c:v>
                </c:pt>
                <c:pt idx="78">
                  <c:v>7035</c:v>
                </c:pt>
                <c:pt idx="79">
                  <c:v>6700</c:v>
                </c:pt>
                <c:pt idx="80">
                  <c:v>6821</c:v>
                </c:pt>
                <c:pt idx="81">
                  <c:v>6174</c:v>
                </c:pt>
                <c:pt idx="82">
                  <c:v>4825</c:v>
                </c:pt>
                <c:pt idx="83">
                  <c:v>5599</c:v>
                </c:pt>
                <c:pt idx="84">
                  <c:v>5567</c:v>
                </c:pt>
                <c:pt idx="85">
                  <c:v>4969</c:v>
                </c:pt>
                <c:pt idx="86">
                  <c:v>4562</c:v>
                </c:pt>
                <c:pt idx="87">
                  <c:v>4408</c:v>
                </c:pt>
                <c:pt idx="88">
                  <c:v>4496</c:v>
                </c:pt>
                <c:pt idx="89">
                  <c:v>4302</c:v>
                </c:pt>
                <c:pt idx="90">
                  <c:v>4545</c:v>
                </c:pt>
                <c:pt idx="91">
                  <c:v>5545</c:v>
                </c:pt>
                <c:pt idx="92">
                  <c:v>6473</c:v>
                </c:pt>
                <c:pt idx="93">
                  <c:v>8524</c:v>
                </c:pt>
                <c:pt idx="94">
                  <c:v>11743</c:v>
                </c:pt>
                <c:pt idx="95">
                  <c:v>15128</c:v>
                </c:pt>
                <c:pt idx="96">
                  <c:v>17435</c:v>
                </c:pt>
                <c:pt idx="97">
                  <c:v>18317</c:v>
                </c:pt>
                <c:pt idx="98">
                  <c:v>17984</c:v>
                </c:pt>
                <c:pt idx="99">
                  <c:v>17721</c:v>
                </c:pt>
                <c:pt idx="100">
                  <c:v>17179</c:v>
                </c:pt>
                <c:pt idx="101">
                  <c:v>16694</c:v>
                </c:pt>
                <c:pt idx="102">
                  <c:v>16155</c:v>
                </c:pt>
                <c:pt idx="103">
                  <c:v>15986</c:v>
                </c:pt>
                <c:pt idx="104">
                  <c:v>15565</c:v>
                </c:pt>
                <c:pt idx="105">
                  <c:v>13446</c:v>
                </c:pt>
                <c:pt idx="106">
                  <c:v>10183</c:v>
                </c:pt>
                <c:pt idx="107">
                  <c:v>11392</c:v>
                </c:pt>
                <c:pt idx="108">
                  <c:v>10546</c:v>
                </c:pt>
                <c:pt idx="109">
                  <c:v>8577</c:v>
                </c:pt>
                <c:pt idx="110">
                  <c:v>7596</c:v>
                </c:pt>
                <c:pt idx="111">
                  <c:v>8278</c:v>
                </c:pt>
                <c:pt idx="112">
                  <c:v>9246</c:v>
                </c:pt>
                <c:pt idx="113">
                  <c:v>9432</c:v>
                </c:pt>
                <c:pt idx="114">
                  <c:v>10166</c:v>
                </c:pt>
                <c:pt idx="115">
                  <c:v>10800</c:v>
                </c:pt>
                <c:pt idx="116">
                  <c:v>11228</c:v>
                </c:pt>
                <c:pt idx="117">
                  <c:v>10876</c:v>
                </c:pt>
                <c:pt idx="118">
                  <c:v>11851</c:v>
                </c:pt>
                <c:pt idx="119">
                  <c:v>12883</c:v>
                </c:pt>
                <c:pt idx="120">
                  <c:v>13077</c:v>
                </c:pt>
                <c:pt idx="121">
                  <c:v>13104</c:v>
                </c:pt>
                <c:pt idx="122">
                  <c:v>12421</c:v>
                </c:pt>
                <c:pt idx="123">
                  <c:v>11544</c:v>
                </c:pt>
                <c:pt idx="124">
                  <c:v>10569</c:v>
                </c:pt>
                <c:pt idx="125">
                  <c:v>10466</c:v>
                </c:pt>
                <c:pt idx="126">
                  <c:v>10655</c:v>
                </c:pt>
                <c:pt idx="127">
                  <c:v>10892</c:v>
                </c:pt>
                <c:pt idx="128">
                  <c:v>11735</c:v>
                </c:pt>
                <c:pt idx="129">
                  <c:v>10661</c:v>
                </c:pt>
                <c:pt idx="130">
                  <c:v>9286</c:v>
                </c:pt>
                <c:pt idx="131">
                  <c:v>10713</c:v>
                </c:pt>
                <c:pt idx="132">
                  <c:v>11261</c:v>
                </c:pt>
                <c:pt idx="133">
                  <c:v>9995</c:v>
                </c:pt>
                <c:pt idx="134">
                  <c:v>9272</c:v>
                </c:pt>
                <c:pt idx="135">
                  <c:v>9504</c:v>
                </c:pt>
                <c:pt idx="136">
                  <c:v>10547</c:v>
                </c:pt>
                <c:pt idx="137">
                  <c:v>11228</c:v>
                </c:pt>
                <c:pt idx="138">
                  <c:v>11588</c:v>
                </c:pt>
                <c:pt idx="139">
                  <c:v>12767</c:v>
                </c:pt>
                <c:pt idx="140">
                  <c:v>14221</c:v>
                </c:pt>
                <c:pt idx="141">
                  <c:v>16222</c:v>
                </c:pt>
                <c:pt idx="142">
                  <c:v>20031</c:v>
                </c:pt>
                <c:pt idx="143">
                  <c:v>22841</c:v>
                </c:pt>
                <c:pt idx="144">
                  <c:v>23771</c:v>
                </c:pt>
              </c:numCache>
            </c:numRef>
          </c:val>
          <c:extLst>
            <c:ext xmlns:c16="http://schemas.microsoft.com/office/drawing/2014/chart" uri="{C3380CC4-5D6E-409C-BE32-E72D297353CC}">
              <c16:uniqueId val="{00000003-F5E4-4AF2-AEC3-C1EE861CAEFD}"/>
            </c:ext>
          </c:extLst>
        </c:ser>
        <c:dLbls>
          <c:showLegendKey val="0"/>
          <c:showVal val="0"/>
          <c:showCatName val="0"/>
          <c:showSerName val="0"/>
          <c:showPercent val="0"/>
          <c:showBubbleSize val="0"/>
        </c:dLbls>
        <c:axId val="684352784"/>
        <c:axId val="684345584"/>
      </c:areaChart>
      <c:catAx>
        <c:axId val="684352784"/>
        <c:scaling>
          <c:orientation val="minMax"/>
        </c:scaling>
        <c:delete val="0"/>
        <c:axPos val="b"/>
        <c:numFmt formatCode="General"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684345584"/>
        <c:crosses val="autoZero"/>
        <c:auto val="0"/>
        <c:lblAlgn val="ctr"/>
        <c:lblOffset val="100"/>
        <c:noMultiLvlLbl val="0"/>
      </c:catAx>
      <c:valAx>
        <c:axId val="684345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r>
                  <a:rPr lang="en-US" sz="800" b="1" i="0" u="none" strike="noStrike" kern="1200" baseline="0" dirty="0">
                    <a:solidFill>
                      <a:prstClr val="black">
                        <a:lumMod val="65000"/>
                        <a:lumOff val="35000"/>
                      </a:prstClr>
                    </a:solidFill>
                  </a:rPr>
                  <a:t>Percentage of Generation</a:t>
                </a:r>
              </a:p>
            </c:rich>
          </c:tx>
          <c:overlay val="0"/>
          <c:spPr>
            <a:noFill/>
            <a:ln>
              <a:noFill/>
            </a:ln>
            <a:effectLst/>
          </c:spPr>
          <c:txPr>
            <a:bodyPr rot="-5400000" spcFirstLastPara="1" vertOverflow="ellipsis" vert="horz" wrap="square" anchor="ctr" anchorCtr="1"/>
            <a:lstStyle/>
            <a:p>
              <a:pPr>
                <a:defRPr sz="800" b="0" i="0" u="none" strike="noStrike" kern="1200" baseline="0">
                  <a:solidFill>
                    <a:schemeClr val="tx1">
                      <a:lumMod val="65000"/>
                      <a:lumOff val="35000"/>
                    </a:schemeClr>
                  </a:solidFill>
                  <a:latin typeface="+mn-lt"/>
                  <a:ea typeface="+mn-ea"/>
                  <a:cs typeface="+mn-cs"/>
                </a:defRPr>
              </a:pPr>
              <a:endParaRPr lang="en-US"/>
            </a:p>
          </c:txPr>
        </c:title>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68435278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800" b="1" dirty="0"/>
              <a:t> </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areaChart>
        <c:grouping val="percentStacked"/>
        <c:varyColors val="0"/>
        <c:ser>
          <c:idx val="1"/>
          <c:order val="0"/>
          <c:tx>
            <c:strRef>
              <c:f>'930-data-use-jan2026'!$Z$1</c:f>
              <c:strCache>
                <c:ptCount val="1"/>
                <c:pt idx="0">
                  <c:v>coal_mwh</c:v>
                </c:pt>
              </c:strCache>
            </c:strRef>
          </c:tx>
          <c:spPr>
            <a:solidFill>
              <a:srgbClr val="85521E"/>
            </a:solidFill>
            <a:ln>
              <a:noFill/>
            </a:ln>
            <a:effectLst/>
          </c:spPr>
          <c:cat>
            <c:numRef>
              <c:f>'930-data-use-jan2026'!$AC$554:$AC$650</c:f>
              <c:numCache>
                <c:formatCode>General</c:formatCode>
                <c:ptCount val="97"/>
                <c:pt idx="0" formatCode="mm/dd/yy;@">
                  <c:v>46046</c:v>
                </c:pt>
                <c:pt idx="12" formatCode="h:mm;@">
                  <c:v>46046.5</c:v>
                </c:pt>
                <c:pt idx="24" formatCode="mm/dd/yy;@">
                  <c:v>46047</c:v>
                </c:pt>
                <c:pt idx="36" formatCode="h:mm;@">
                  <c:v>46047.5</c:v>
                </c:pt>
                <c:pt idx="48" formatCode="mm/dd/yy;@">
                  <c:v>46048</c:v>
                </c:pt>
                <c:pt idx="60" formatCode="h:mm;@">
                  <c:v>46048.5</c:v>
                </c:pt>
                <c:pt idx="72" formatCode="mm/dd/yy;@">
                  <c:v>46049</c:v>
                </c:pt>
                <c:pt idx="84" formatCode="h:mm;@">
                  <c:v>46049.5</c:v>
                </c:pt>
                <c:pt idx="96" formatCode="mm/dd/yy;@">
                  <c:v>46050</c:v>
                </c:pt>
              </c:numCache>
            </c:numRef>
          </c:cat>
          <c:val>
            <c:numRef>
              <c:f>'930-data-use-jan2026'!$Z$554:$Z$650</c:f>
              <c:numCache>
                <c:formatCode>General</c:formatCode>
                <c:ptCount val="97"/>
                <c:pt idx="0">
                  <c:v>4987</c:v>
                </c:pt>
                <c:pt idx="1">
                  <c:v>4994</c:v>
                </c:pt>
                <c:pt idx="2">
                  <c:v>5008</c:v>
                </c:pt>
                <c:pt idx="3">
                  <c:v>5002</c:v>
                </c:pt>
                <c:pt idx="4">
                  <c:v>4998</c:v>
                </c:pt>
                <c:pt idx="5">
                  <c:v>4994</c:v>
                </c:pt>
                <c:pt idx="6">
                  <c:v>5025</c:v>
                </c:pt>
                <c:pt idx="7">
                  <c:v>5049</c:v>
                </c:pt>
                <c:pt idx="8">
                  <c:v>5067</c:v>
                </c:pt>
                <c:pt idx="9">
                  <c:v>5095</c:v>
                </c:pt>
                <c:pt idx="10">
                  <c:v>5117</c:v>
                </c:pt>
                <c:pt idx="11">
                  <c:v>5116</c:v>
                </c:pt>
                <c:pt idx="12">
                  <c:v>5126</c:v>
                </c:pt>
                <c:pt idx="13">
                  <c:v>5185</c:v>
                </c:pt>
                <c:pt idx="14">
                  <c:v>5219</c:v>
                </c:pt>
                <c:pt idx="15">
                  <c:v>5223</c:v>
                </c:pt>
                <c:pt idx="16">
                  <c:v>5209</c:v>
                </c:pt>
                <c:pt idx="17">
                  <c:v>5211</c:v>
                </c:pt>
                <c:pt idx="18">
                  <c:v>5204</c:v>
                </c:pt>
                <c:pt idx="19">
                  <c:v>5208</c:v>
                </c:pt>
                <c:pt idx="20">
                  <c:v>5218</c:v>
                </c:pt>
                <c:pt idx="21">
                  <c:v>5212</c:v>
                </c:pt>
                <c:pt idx="22">
                  <c:v>5211</c:v>
                </c:pt>
                <c:pt idx="23">
                  <c:v>5217</c:v>
                </c:pt>
                <c:pt idx="24">
                  <c:v>5210</c:v>
                </c:pt>
                <c:pt idx="25">
                  <c:v>5203</c:v>
                </c:pt>
                <c:pt idx="26">
                  <c:v>5211</c:v>
                </c:pt>
                <c:pt idx="27">
                  <c:v>5224</c:v>
                </c:pt>
                <c:pt idx="28">
                  <c:v>4777</c:v>
                </c:pt>
                <c:pt idx="29">
                  <c:v>4305</c:v>
                </c:pt>
                <c:pt idx="30">
                  <c:v>3898</c:v>
                </c:pt>
                <c:pt idx="31">
                  <c:v>3716</c:v>
                </c:pt>
                <c:pt idx="32">
                  <c:v>3634</c:v>
                </c:pt>
                <c:pt idx="33">
                  <c:v>3635</c:v>
                </c:pt>
                <c:pt idx="34">
                  <c:v>3646</c:v>
                </c:pt>
                <c:pt idx="35">
                  <c:v>3653</c:v>
                </c:pt>
                <c:pt idx="36">
                  <c:v>3614</c:v>
                </c:pt>
                <c:pt idx="37">
                  <c:v>3559</c:v>
                </c:pt>
                <c:pt idx="38">
                  <c:v>3565</c:v>
                </c:pt>
                <c:pt idx="39">
                  <c:v>3542</c:v>
                </c:pt>
                <c:pt idx="40">
                  <c:v>3535</c:v>
                </c:pt>
                <c:pt idx="41">
                  <c:v>3355</c:v>
                </c:pt>
                <c:pt idx="42">
                  <c:v>3642</c:v>
                </c:pt>
                <c:pt idx="43">
                  <c:v>3878</c:v>
                </c:pt>
                <c:pt idx="44">
                  <c:v>3886</c:v>
                </c:pt>
                <c:pt idx="45">
                  <c:v>3882</c:v>
                </c:pt>
                <c:pt idx="46">
                  <c:v>3916</c:v>
                </c:pt>
                <c:pt idx="47">
                  <c:v>3942</c:v>
                </c:pt>
                <c:pt idx="48">
                  <c:v>3956</c:v>
                </c:pt>
                <c:pt idx="49">
                  <c:v>3988</c:v>
                </c:pt>
                <c:pt idx="50">
                  <c:v>4010</c:v>
                </c:pt>
                <c:pt idx="51">
                  <c:v>3989</c:v>
                </c:pt>
                <c:pt idx="52">
                  <c:v>4001</c:v>
                </c:pt>
                <c:pt idx="53">
                  <c:v>3979</c:v>
                </c:pt>
                <c:pt idx="54">
                  <c:v>3806</c:v>
                </c:pt>
                <c:pt idx="55">
                  <c:v>3815</c:v>
                </c:pt>
                <c:pt idx="56">
                  <c:v>3852</c:v>
                </c:pt>
                <c:pt idx="57">
                  <c:v>3974</c:v>
                </c:pt>
                <c:pt idx="58">
                  <c:v>4020</c:v>
                </c:pt>
                <c:pt idx="59">
                  <c:v>4022</c:v>
                </c:pt>
                <c:pt idx="60">
                  <c:v>4036</c:v>
                </c:pt>
                <c:pt idx="61">
                  <c:v>4025</c:v>
                </c:pt>
                <c:pt idx="62">
                  <c:v>3869</c:v>
                </c:pt>
                <c:pt idx="63">
                  <c:v>3710</c:v>
                </c:pt>
                <c:pt idx="64">
                  <c:v>3756</c:v>
                </c:pt>
                <c:pt idx="65">
                  <c:v>3878</c:v>
                </c:pt>
                <c:pt idx="66">
                  <c:v>4235</c:v>
                </c:pt>
                <c:pt idx="67">
                  <c:v>4716</c:v>
                </c:pt>
                <c:pt idx="68">
                  <c:v>4902</c:v>
                </c:pt>
                <c:pt idx="69">
                  <c:v>4934</c:v>
                </c:pt>
                <c:pt idx="70">
                  <c:v>4946</c:v>
                </c:pt>
                <c:pt idx="71">
                  <c:v>4972</c:v>
                </c:pt>
                <c:pt idx="72">
                  <c:v>4989</c:v>
                </c:pt>
                <c:pt idx="73">
                  <c:v>4995</c:v>
                </c:pt>
                <c:pt idx="74">
                  <c:v>5009</c:v>
                </c:pt>
                <c:pt idx="75">
                  <c:v>5046</c:v>
                </c:pt>
                <c:pt idx="76">
                  <c:v>5071</c:v>
                </c:pt>
                <c:pt idx="77">
                  <c:v>5105</c:v>
                </c:pt>
                <c:pt idx="78">
                  <c:v>5096</c:v>
                </c:pt>
                <c:pt idx="79">
                  <c:v>4827</c:v>
                </c:pt>
                <c:pt idx="80">
                  <c:v>4012</c:v>
                </c:pt>
                <c:pt idx="81">
                  <c:v>4018</c:v>
                </c:pt>
                <c:pt idx="82">
                  <c:v>3936</c:v>
                </c:pt>
                <c:pt idx="83">
                  <c:v>3798</c:v>
                </c:pt>
                <c:pt idx="84">
                  <c:v>3777</c:v>
                </c:pt>
                <c:pt idx="85">
                  <c:v>3771</c:v>
                </c:pt>
                <c:pt idx="86">
                  <c:v>3849</c:v>
                </c:pt>
                <c:pt idx="87">
                  <c:v>3589</c:v>
                </c:pt>
                <c:pt idx="88">
                  <c:v>3285</c:v>
                </c:pt>
                <c:pt idx="89">
                  <c:v>3204</c:v>
                </c:pt>
                <c:pt idx="90">
                  <c:v>3589</c:v>
                </c:pt>
                <c:pt idx="91">
                  <c:v>3689</c:v>
                </c:pt>
                <c:pt idx="92">
                  <c:v>3688</c:v>
                </c:pt>
                <c:pt idx="93">
                  <c:v>3613</c:v>
                </c:pt>
                <c:pt idx="94">
                  <c:v>2865</c:v>
                </c:pt>
                <c:pt idx="95">
                  <c:v>2643</c:v>
                </c:pt>
                <c:pt idx="96">
                  <c:v>2627</c:v>
                </c:pt>
              </c:numCache>
            </c:numRef>
          </c:val>
          <c:extLst>
            <c:ext xmlns:c16="http://schemas.microsoft.com/office/drawing/2014/chart" uri="{C3380CC4-5D6E-409C-BE32-E72D297353CC}">
              <c16:uniqueId val="{00000000-2F9A-4DFF-96E0-9E8A9EAF4CD1}"/>
            </c:ext>
          </c:extLst>
        </c:ser>
        <c:ser>
          <c:idx val="0"/>
          <c:order val="1"/>
          <c:tx>
            <c:strRef>
              <c:f>'930-data-use-jan2026'!$Y$1</c:f>
              <c:strCache>
                <c:ptCount val="1"/>
                <c:pt idx="0">
                  <c:v>natgas_mwh</c:v>
                </c:pt>
              </c:strCache>
            </c:strRef>
          </c:tx>
          <c:spPr>
            <a:solidFill>
              <a:srgbClr val="DBB28A"/>
            </a:solidFill>
            <a:ln>
              <a:noFill/>
            </a:ln>
            <a:effectLst/>
          </c:spPr>
          <c:cat>
            <c:numRef>
              <c:f>'930-data-use-jan2026'!$AC$554:$AC$650</c:f>
              <c:numCache>
                <c:formatCode>General</c:formatCode>
                <c:ptCount val="97"/>
                <c:pt idx="0" formatCode="mm/dd/yy;@">
                  <c:v>46046</c:v>
                </c:pt>
                <c:pt idx="12" formatCode="h:mm;@">
                  <c:v>46046.5</c:v>
                </c:pt>
                <c:pt idx="24" formatCode="mm/dd/yy;@">
                  <c:v>46047</c:v>
                </c:pt>
                <c:pt idx="36" formatCode="h:mm;@">
                  <c:v>46047.5</c:v>
                </c:pt>
                <c:pt idx="48" formatCode="mm/dd/yy;@">
                  <c:v>46048</c:v>
                </c:pt>
                <c:pt idx="60" formatCode="h:mm;@">
                  <c:v>46048.5</c:v>
                </c:pt>
                <c:pt idx="72" formatCode="mm/dd/yy;@">
                  <c:v>46049</c:v>
                </c:pt>
                <c:pt idx="84" formatCode="h:mm;@">
                  <c:v>46049.5</c:v>
                </c:pt>
                <c:pt idx="96" formatCode="mm/dd/yy;@">
                  <c:v>46050</c:v>
                </c:pt>
              </c:numCache>
            </c:numRef>
          </c:cat>
          <c:val>
            <c:numRef>
              <c:f>'930-data-use-jan2026'!$Y$554:$Y$650</c:f>
              <c:numCache>
                <c:formatCode>General</c:formatCode>
                <c:ptCount val="97"/>
                <c:pt idx="0">
                  <c:v>9598</c:v>
                </c:pt>
                <c:pt idx="1">
                  <c:v>9392</c:v>
                </c:pt>
                <c:pt idx="2">
                  <c:v>9292</c:v>
                </c:pt>
                <c:pt idx="3">
                  <c:v>9165</c:v>
                </c:pt>
                <c:pt idx="4">
                  <c:v>9199</c:v>
                </c:pt>
                <c:pt idx="5">
                  <c:v>9136</c:v>
                </c:pt>
                <c:pt idx="6">
                  <c:v>8965</c:v>
                </c:pt>
                <c:pt idx="7">
                  <c:v>8983</c:v>
                </c:pt>
                <c:pt idx="8">
                  <c:v>9059</c:v>
                </c:pt>
                <c:pt idx="9">
                  <c:v>9794</c:v>
                </c:pt>
                <c:pt idx="10">
                  <c:v>10430</c:v>
                </c:pt>
                <c:pt idx="11">
                  <c:v>10954</c:v>
                </c:pt>
                <c:pt idx="12">
                  <c:v>10877</c:v>
                </c:pt>
                <c:pt idx="13">
                  <c:v>10785</c:v>
                </c:pt>
                <c:pt idx="14">
                  <c:v>10801</c:v>
                </c:pt>
                <c:pt idx="15">
                  <c:v>10883</c:v>
                </c:pt>
                <c:pt idx="16">
                  <c:v>10473</c:v>
                </c:pt>
                <c:pt idx="17">
                  <c:v>10297</c:v>
                </c:pt>
                <c:pt idx="18">
                  <c:v>10265</c:v>
                </c:pt>
                <c:pt idx="19">
                  <c:v>9728</c:v>
                </c:pt>
                <c:pt idx="20">
                  <c:v>9747</c:v>
                </c:pt>
                <c:pt idx="21">
                  <c:v>9879</c:v>
                </c:pt>
                <c:pt idx="22">
                  <c:v>9907</c:v>
                </c:pt>
                <c:pt idx="23">
                  <c:v>9579</c:v>
                </c:pt>
                <c:pt idx="24">
                  <c:v>9283</c:v>
                </c:pt>
                <c:pt idx="25">
                  <c:v>9578</c:v>
                </c:pt>
                <c:pt idx="26">
                  <c:v>9199</c:v>
                </c:pt>
                <c:pt idx="27">
                  <c:v>8827</c:v>
                </c:pt>
                <c:pt idx="28">
                  <c:v>9210</c:v>
                </c:pt>
                <c:pt idx="29">
                  <c:v>9051</c:v>
                </c:pt>
                <c:pt idx="30">
                  <c:v>8951</c:v>
                </c:pt>
                <c:pt idx="31">
                  <c:v>8836</c:v>
                </c:pt>
                <c:pt idx="32">
                  <c:v>8897</c:v>
                </c:pt>
                <c:pt idx="33">
                  <c:v>9149</c:v>
                </c:pt>
                <c:pt idx="34">
                  <c:v>9031</c:v>
                </c:pt>
                <c:pt idx="35">
                  <c:v>9026</c:v>
                </c:pt>
                <c:pt idx="36">
                  <c:v>8826</c:v>
                </c:pt>
                <c:pt idx="37">
                  <c:v>8954</c:v>
                </c:pt>
                <c:pt idx="38">
                  <c:v>8910</c:v>
                </c:pt>
                <c:pt idx="39">
                  <c:v>8964</c:v>
                </c:pt>
                <c:pt idx="40">
                  <c:v>9188</c:v>
                </c:pt>
                <c:pt idx="41">
                  <c:v>9223</c:v>
                </c:pt>
                <c:pt idx="42">
                  <c:v>9667</c:v>
                </c:pt>
                <c:pt idx="43">
                  <c:v>9342</c:v>
                </c:pt>
                <c:pt idx="44">
                  <c:v>9380</c:v>
                </c:pt>
                <c:pt idx="45">
                  <c:v>9134</c:v>
                </c:pt>
                <c:pt idx="46">
                  <c:v>9346</c:v>
                </c:pt>
                <c:pt idx="47">
                  <c:v>9319</c:v>
                </c:pt>
                <c:pt idx="48">
                  <c:v>8958</c:v>
                </c:pt>
                <c:pt idx="49">
                  <c:v>8688</c:v>
                </c:pt>
                <c:pt idx="50">
                  <c:v>8767</c:v>
                </c:pt>
                <c:pt idx="51">
                  <c:v>8799</c:v>
                </c:pt>
                <c:pt idx="52">
                  <c:v>8616</c:v>
                </c:pt>
                <c:pt idx="53">
                  <c:v>8742</c:v>
                </c:pt>
                <c:pt idx="54">
                  <c:v>9174</c:v>
                </c:pt>
                <c:pt idx="55">
                  <c:v>9645</c:v>
                </c:pt>
                <c:pt idx="56">
                  <c:v>10164</c:v>
                </c:pt>
                <c:pt idx="57">
                  <c:v>9614</c:v>
                </c:pt>
                <c:pt idx="58">
                  <c:v>8987</c:v>
                </c:pt>
                <c:pt idx="59">
                  <c:v>9211</c:v>
                </c:pt>
                <c:pt idx="60">
                  <c:v>9053</c:v>
                </c:pt>
                <c:pt idx="61">
                  <c:v>8509</c:v>
                </c:pt>
                <c:pt idx="62">
                  <c:v>8224</c:v>
                </c:pt>
                <c:pt idx="63">
                  <c:v>7981</c:v>
                </c:pt>
                <c:pt idx="64">
                  <c:v>8439</c:v>
                </c:pt>
                <c:pt idx="65">
                  <c:v>9744</c:v>
                </c:pt>
                <c:pt idx="66">
                  <c:v>10101</c:v>
                </c:pt>
                <c:pt idx="67">
                  <c:v>10180</c:v>
                </c:pt>
                <c:pt idx="68">
                  <c:v>10045</c:v>
                </c:pt>
                <c:pt idx="69">
                  <c:v>9371</c:v>
                </c:pt>
                <c:pt idx="70">
                  <c:v>9245</c:v>
                </c:pt>
                <c:pt idx="71">
                  <c:v>9404</c:v>
                </c:pt>
                <c:pt idx="72">
                  <c:v>9912</c:v>
                </c:pt>
                <c:pt idx="73">
                  <c:v>10137</c:v>
                </c:pt>
                <c:pt idx="74">
                  <c:v>10047</c:v>
                </c:pt>
                <c:pt idx="75">
                  <c:v>9806</c:v>
                </c:pt>
                <c:pt idx="76">
                  <c:v>9535</c:v>
                </c:pt>
                <c:pt idx="77">
                  <c:v>9779</c:v>
                </c:pt>
                <c:pt idx="78">
                  <c:v>10453</c:v>
                </c:pt>
                <c:pt idx="79">
                  <c:v>11211</c:v>
                </c:pt>
                <c:pt idx="80">
                  <c:v>11840</c:v>
                </c:pt>
                <c:pt idx="81">
                  <c:v>10048</c:v>
                </c:pt>
                <c:pt idx="82">
                  <c:v>8789</c:v>
                </c:pt>
                <c:pt idx="83">
                  <c:v>9093</c:v>
                </c:pt>
                <c:pt idx="84">
                  <c:v>8860</c:v>
                </c:pt>
                <c:pt idx="85">
                  <c:v>8286</c:v>
                </c:pt>
                <c:pt idx="86">
                  <c:v>8058</c:v>
                </c:pt>
                <c:pt idx="87">
                  <c:v>8134</c:v>
                </c:pt>
                <c:pt idx="88">
                  <c:v>8563</c:v>
                </c:pt>
                <c:pt idx="89">
                  <c:v>9972</c:v>
                </c:pt>
                <c:pt idx="90">
                  <c:v>10294</c:v>
                </c:pt>
                <c:pt idx="91">
                  <c:v>10003</c:v>
                </c:pt>
                <c:pt idx="92">
                  <c:v>9524</c:v>
                </c:pt>
                <c:pt idx="93">
                  <c:v>9141</c:v>
                </c:pt>
                <c:pt idx="94">
                  <c:v>9555</c:v>
                </c:pt>
                <c:pt idx="95">
                  <c:v>9538</c:v>
                </c:pt>
                <c:pt idx="96">
                  <c:v>9680</c:v>
                </c:pt>
              </c:numCache>
            </c:numRef>
          </c:val>
          <c:extLst>
            <c:ext xmlns:c16="http://schemas.microsoft.com/office/drawing/2014/chart" uri="{C3380CC4-5D6E-409C-BE32-E72D297353CC}">
              <c16:uniqueId val="{00000001-2F9A-4DFF-96E0-9E8A9EAF4CD1}"/>
            </c:ext>
          </c:extLst>
        </c:ser>
        <c:ser>
          <c:idx val="4"/>
          <c:order val="4"/>
          <c:tx>
            <c:strRef>
              <c:f>'930-data-use-jan2026'!$W$1</c:f>
              <c:strCache>
                <c:ptCount val="1"/>
                <c:pt idx="0">
                  <c:v>solar_bess_mwh</c:v>
                </c:pt>
              </c:strCache>
            </c:strRef>
          </c:tx>
          <c:spPr>
            <a:solidFill>
              <a:srgbClr val="FFC702"/>
            </a:solidFill>
            <a:ln w="25400">
              <a:noFill/>
            </a:ln>
            <a:effectLst/>
          </c:spPr>
          <c:val>
            <c:numRef>
              <c:f>'930-data-use-jan2026'!$W$554:$W$650</c:f>
              <c:numCache>
                <c:formatCode>General</c:formatCode>
                <c:ptCount val="97"/>
                <c:pt idx="0">
                  <c:v>2</c:v>
                </c:pt>
                <c:pt idx="1">
                  <c:v>-4</c:v>
                </c:pt>
                <c:pt idx="2">
                  <c:v>-4</c:v>
                </c:pt>
                <c:pt idx="3">
                  <c:v>13</c:v>
                </c:pt>
                <c:pt idx="4">
                  <c:v>21</c:v>
                </c:pt>
                <c:pt idx="5">
                  <c:v>23</c:v>
                </c:pt>
                <c:pt idx="6">
                  <c:v>5</c:v>
                </c:pt>
                <c:pt idx="7">
                  <c:v>-4</c:v>
                </c:pt>
                <c:pt idx="8">
                  <c:v>3</c:v>
                </c:pt>
                <c:pt idx="9">
                  <c:v>23</c:v>
                </c:pt>
                <c:pt idx="10">
                  <c:v>51</c:v>
                </c:pt>
                <c:pt idx="11">
                  <c:v>60</c:v>
                </c:pt>
                <c:pt idx="12">
                  <c:v>42</c:v>
                </c:pt>
                <c:pt idx="13">
                  <c:v>37</c:v>
                </c:pt>
                <c:pt idx="14">
                  <c:v>-14</c:v>
                </c:pt>
                <c:pt idx="15">
                  <c:v>-20</c:v>
                </c:pt>
                <c:pt idx="16">
                  <c:v>10</c:v>
                </c:pt>
                <c:pt idx="17">
                  <c:v>28</c:v>
                </c:pt>
                <c:pt idx="18">
                  <c:v>21</c:v>
                </c:pt>
                <c:pt idx="19">
                  <c:v>27</c:v>
                </c:pt>
                <c:pt idx="20">
                  <c:v>25</c:v>
                </c:pt>
                <c:pt idx="21">
                  <c:v>25</c:v>
                </c:pt>
                <c:pt idx="22">
                  <c:v>30</c:v>
                </c:pt>
                <c:pt idx="23">
                  <c:v>24</c:v>
                </c:pt>
                <c:pt idx="24">
                  <c:v>15</c:v>
                </c:pt>
                <c:pt idx="25">
                  <c:v>-3</c:v>
                </c:pt>
                <c:pt idx="26">
                  <c:v>-2</c:v>
                </c:pt>
                <c:pt idx="27">
                  <c:v>-5</c:v>
                </c:pt>
                <c:pt idx="28">
                  <c:v>-3</c:v>
                </c:pt>
                <c:pt idx="29">
                  <c:v>-3</c:v>
                </c:pt>
                <c:pt idx="30">
                  <c:v>-5</c:v>
                </c:pt>
                <c:pt idx="31">
                  <c:v>-2</c:v>
                </c:pt>
                <c:pt idx="32">
                  <c:v>-3</c:v>
                </c:pt>
                <c:pt idx="33">
                  <c:v>5</c:v>
                </c:pt>
                <c:pt idx="34">
                  <c:v>19</c:v>
                </c:pt>
                <c:pt idx="35">
                  <c:v>-38</c:v>
                </c:pt>
                <c:pt idx="36">
                  <c:v>-65</c:v>
                </c:pt>
                <c:pt idx="37">
                  <c:v>-77</c:v>
                </c:pt>
                <c:pt idx="38">
                  <c:v>-80</c:v>
                </c:pt>
                <c:pt idx="39">
                  <c:v>-51</c:v>
                </c:pt>
                <c:pt idx="40">
                  <c:v>10</c:v>
                </c:pt>
                <c:pt idx="41">
                  <c:v>43</c:v>
                </c:pt>
                <c:pt idx="42">
                  <c:v>35</c:v>
                </c:pt>
                <c:pt idx="43">
                  <c:v>35</c:v>
                </c:pt>
                <c:pt idx="44">
                  <c:v>30</c:v>
                </c:pt>
                <c:pt idx="45">
                  <c:v>30</c:v>
                </c:pt>
                <c:pt idx="46">
                  <c:v>23</c:v>
                </c:pt>
                <c:pt idx="47">
                  <c:v>9</c:v>
                </c:pt>
                <c:pt idx="48">
                  <c:v>-4</c:v>
                </c:pt>
                <c:pt idx="49">
                  <c:v>-2</c:v>
                </c:pt>
                <c:pt idx="50">
                  <c:v>-5</c:v>
                </c:pt>
                <c:pt idx="51">
                  <c:v>-4</c:v>
                </c:pt>
                <c:pt idx="52">
                  <c:v>-4</c:v>
                </c:pt>
                <c:pt idx="53">
                  <c:v>-3</c:v>
                </c:pt>
                <c:pt idx="54">
                  <c:v>-4</c:v>
                </c:pt>
                <c:pt idx="55">
                  <c:v>-2</c:v>
                </c:pt>
                <c:pt idx="56">
                  <c:v>15</c:v>
                </c:pt>
                <c:pt idx="57">
                  <c:v>131</c:v>
                </c:pt>
                <c:pt idx="58">
                  <c:v>332</c:v>
                </c:pt>
                <c:pt idx="59">
                  <c:v>398</c:v>
                </c:pt>
                <c:pt idx="60">
                  <c:v>438</c:v>
                </c:pt>
                <c:pt idx="61">
                  <c:v>409</c:v>
                </c:pt>
                <c:pt idx="62">
                  <c:v>445</c:v>
                </c:pt>
                <c:pt idx="63">
                  <c:v>457</c:v>
                </c:pt>
                <c:pt idx="64">
                  <c:v>269</c:v>
                </c:pt>
                <c:pt idx="65">
                  <c:v>57</c:v>
                </c:pt>
                <c:pt idx="66">
                  <c:v>72</c:v>
                </c:pt>
                <c:pt idx="67">
                  <c:v>73</c:v>
                </c:pt>
                <c:pt idx="68">
                  <c:v>77</c:v>
                </c:pt>
                <c:pt idx="69">
                  <c:v>77</c:v>
                </c:pt>
                <c:pt idx="70">
                  <c:v>45</c:v>
                </c:pt>
                <c:pt idx="71">
                  <c:v>50</c:v>
                </c:pt>
                <c:pt idx="72">
                  <c:v>64</c:v>
                </c:pt>
                <c:pt idx="73">
                  <c:v>50</c:v>
                </c:pt>
                <c:pt idx="74">
                  <c:v>39</c:v>
                </c:pt>
                <c:pt idx="75">
                  <c:v>8</c:v>
                </c:pt>
                <c:pt idx="76">
                  <c:v>-2</c:v>
                </c:pt>
                <c:pt idx="77">
                  <c:v>-2</c:v>
                </c:pt>
                <c:pt idx="78">
                  <c:v>-2</c:v>
                </c:pt>
                <c:pt idx="79">
                  <c:v>-2</c:v>
                </c:pt>
                <c:pt idx="80">
                  <c:v>100</c:v>
                </c:pt>
                <c:pt idx="81">
                  <c:v>431</c:v>
                </c:pt>
                <c:pt idx="82">
                  <c:v>536</c:v>
                </c:pt>
                <c:pt idx="83">
                  <c:v>371</c:v>
                </c:pt>
                <c:pt idx="84">
                  <c:v>344</c:v>
                </c:pt>
                <c:pt idx="85">
                  <c:v>341</c:v>
                </c:pt>
                <c:pt idx="86">
                  <c:v>359</c:v>
                </c:pt>
                <c:pt idx="87">
                  <c:v>255</c:v>
                </c:pt>
                <c:pt idx="88">
                  <c:v>181</c:v>
                </c:pt>
                <c:pt idx="89">
                  <c:v>81</c:v>
                </c:pt>
                <c:pt idx="90">
                  <c:v>28</c:v>
                </c:pt>
                <c:pt idx="91">
                  <c:v>22</c:v>
                </c:pt>
                <c:pt idx="92">
                  <c:v>18</c:v>
                </c:pt>
                <c:pt idx="93">
                  <c:v>24</c:v>
                </c:pt>
                <c:pt idx="94">
                  <c:v>22</c:v>
                </c:pt>
                <c:pt idx="95">
                  <c:v>22</c:v>
                </c:pt>
                <c:pt idx="96">
                  <c:v>23</c:v>
                </c:pt>
              </c:numCache>
            </c:numRef>
          </c:val>
          <c:extLst>
            <c:ext xmlns:c16="http://schemas.microsoft.com/office/drawing/2014/chart" uri="{C3380CC4-5D6E-409C-BE32-E72D297353CC}">
              <c16:uniqueId val="{00000002-2F9A-4DFF-96E0-9E8A9EAF4CD1}"/>
            </c:ext>
          </c:extLst>
        </c:ser>
        <c:ser>
          <c:idx val="5"/>
          <c:order val="5"/>
          <c:tx>
            <c:strRef>
              <c:f>'930-data-use-jan2026'!$X$1</c:f>
              <c:strCache>
                <c:ptCount val="1"/>
                <c:pt idx="0">
                  <c:v>solar_mwh</c:v>
                </c:pt>
              </c:strCache>
            </c:strRef>
          </c:tx>
          <c:spPr>
            <a:solidFill>
              <a:schemeClr val="accent6"/>
            </a:solidFill>
            <a:ln w="25400">
              <a:noFill/>
            </a:ln>
            <a:effectLst/>
          </c:spPr>
          <c:val>
            <c:numRef>
              <c:f>'930-data-use-jan2026'!$X$554:$X$650</c:f>
              <c:numCache>
                <c:formatCode>General</c:formatCode>
                <c:ptCount val="97"/>
                <c:pt idx="0">
                  <c:v>-3</c:v>
                </c:pt>
                <c:pt idx="1">
                  <c:v>0</c:v>
                </c:pt>
                <c:pt idx="2">
                  <c:v>-3</c:v>
                </c:pt>
                <c:pt idx="3">
                  <c:v>-5</c:v>
                </c:pt>
                <c:pt idx="4">
                  <c:v>-1</c:v>
                </c:pt>
                <c:pt idx="5">
                  <c:v>-5</c:v>
                </c:pt>
                <c:pt idx="6">
                  <c:v>-4</c:v>
                </c:pt>
                <c:pt idx="7">
                  <c:v>-2</c:v>
                </c:pt>
                <c:pt idx="8">
                  <c:v>1</c:v>
                </c:pt>
                <c:pt idx="9">
                  <c:v>20</c:v>
                </c:pt>
                <c:pt idx="10">
                  <c:v>55</c:v>
                </c:pt>
                <c:pt idx="11">
                  <c:v>83</c:v>
                </c:pt>
                <c:pt idx="12">
                  <c:v>118</c:v>
                </c:pt>
                <c:pt idx="13">
                  <c:v>114</c:v>
                </c:pt>
                <c:pt idx="14">
                  <c:v>97</c:v>
                </c:pt>
                <c:pt idx="15">
                  <c:v>63</c:v>
                </c:pt>
                <c:pt idx="16">
                  <c:v>35</c:v>
                </c:pt>
                <c:pt idx="17">
                  <c:v>6</c:v>
                </c:pt>
                <c:pt idx="18">
                  <c:v>0</c:v>
                </c:pt>
                <c:pt idx="19">
                  <c:v>-4</c:v>
                </c:pt>
                <c:pt idx="20">
                  <c:v>-3</c:v>
                </c:pt>
                <c:pt idx="21">
                  <c:v>-3</c:v>
                </c:pt>
                <c:pt idx="22">
                  <c:v>-2</c:v>
                </c:pt>
                <c:pt idx="23">
                  <c:v>-2</c:v>
                </c:pt>
                <c:pt idx="24">
                  <c:v>-4</c:v>
                </c:pt>
                <c:pt idx="25">
                  <c:v>-3</c:v>
                </c:pt>
                <c:pt idx="26">
                  <c:v>-6</c:v>
                </c:pt>
                <c:pt idx="27">
                  <c:v>0</c:v>
                </c:pt>
                <c:pt idx="28">
                  <c:v>-2</c:v>
                </c:pt>
                <c:pt idx="29">
                  <c:v>-3</c:v>
                </c:pt>
                <c:pt idx="30">
                  <c:v>-1</c:v>
                </c:pt>
                <c:pt idx="31">
                  <c:v>-5</c:v>
                </c:pt>
                <c:pt idx="32">
                  <c:v>0</c:v>
                </c:pt>
                <c:pt idx="33">
                  <c:v>15</c:v>
                </c:pt>
                <c:pt idx="34">
                  <c:v>40</c:v>
                </c:pt>
                <c:pt idx="35">
                  <c:v>75</c:v>
                </c:pt>
                <c:pt idx="36">
                  <c:v>112</c:v>
                </c:pt>
                <c:pt idx="37">
                  <c:v>135</c:v>
                </c:pt>
                <c:pt idx="38">
                  <c:v>128</c:v>
                </c:pt>
                <c:pt idx="39">
                  <c:v>103</c:v>
                </c:pt>
                <c:pt idx="40">
                  <c:v>52</c:v>
                </c:pt>
                <c:pt idx="41">
                  <c:v>21</c:v>
                </c:pt>
                <c:pt idx="42">
                  <c:v>-1</c:v>
                </c:pt>
                <c:pt idx="43">
                  <c:v>-2</c:v>
                </c:pt>
                <c:pt idx="44">
                  <c:v>-8</c:v>
                </c:pt>
                <c:pt idx="45">
                  <c:v>-2</c:v>
                </c:pt>
                <c:pt idx="46">
                  <c:v>-2</c:v>
                </c:pt>
                <c:pt idx="47">
                  <c:v>-3</c:v>
                </c:pt>
                <c:pt idx="48">
                  <c:v>-1</c:v>
                </c:pt>
                <c:pt idx="49">
                  <c:v>-3</c:v>
                </c:pt>
                <c:pt idx="50">
                  <c:v>-5</c:v>
                </c:pt>
                <c:pt idx="51">
                  <c:v>0</c:v>
                </c:pt>
                <c:pt idx="52">
                  <c:v>-4</c:v>
                </c:pt>
                <c:pt idx="53">
                  <c:v>-2</c:v>
                </c:pt>
                <c:pt idx="54">
                  <c:v>-4</c:v>
                </c:pt>
                <c:pt idx="55">
                  <c:v>-2</c:v>
                </c:pt>
                <c:pt idx="56">
                  <c:v>68</c:v>
                </c:pt>
                <c:pt idx="57">
                  <c:v>344</c:v>
                </c:pt>
                <c:pt idx="58">
                  <c:v>546</c:v>
                </c:pt>
                <c:pt idx="59">
                  <c:v>616</c:v>
                </c:pt>
                <c:pt idx="60">
                  <c:v>617</c:v>
                </c:pt>
                <c:pt idx="61">
                  <c:v>605</c:v>
                </c:pt>
                <c:pt idx="62">
                  <c:v>571</c:v>
                </c:pt>
                <c:pt idx="63">
                  <c:v>635</c:v>
                </c:pt>
                <c:pt idx="64">
                  <c:v>398</c:v>
                </c:pt>
                <c:pt idx="65">
                  <c:v>80</c:v>
                </c:pt>
                <c:pt idx="66">
                  <c:v>-1</c:v>
                </c:pt>
                <c:pt idx="67">
                  <c:v>-1</c:v>
                </c:pt>
                <c:pt idx="68">
                  <c:v>-2</c:v>
                </c:pt>
                <c:pt idx="69">
                  <c:v>-2</c:v>
                </c:pt>
                <c:pt idx="70">
                  <c:v>-5</c:v>
                </c:pt>
                <c:pt idx="71">
                  <c:v>-2</c:v>
                </c:pt>
                <c:pt idx="72">
                  <c:v>0</c:v>
                </c:pt>
                <c:pt idx="73">
                  <c:v>-3</c:v>
                </c:pt>
                <c:pt idx="74">
                  <c:v>-6</c:v>
                </c:pt>
                <c:pt idx="75">
                  <c:v>-1</c:v>
                </c:pt>
                <c:pt idx="76">
                  <c:v>-4</c:v>
                </c:pt>
                <c:pt idx="77">
                  <c:v>-2</c:v>
                </c:pt>
                <c:pt idx="78">
                  <c:v>-5</c:v>
                </c:pt>
                <c:pt idx="79">
                  <c:v>0</c:v>
                </c:pt>
                <c:pt idx="80">
                  <c:v>159</c:v>
                </c:pt>
                <c:pt idx="81">
                  <c:v>623</c:v>
                </c:pt>
                <c:pt idx="82">
                  <c:v>771</c:v>
                </c:pt>
                <c:pt idx="83">
                  <c:v>746</c:v>
                </c:pt>
                <c:pt idx="84">
                  <c:v>710</c:v>
                </c:pt>
                <c:pt idx="85">
                  <c:v>696</c:v>
                </c:pt>
                <c:pt idx="86">
                  <c:v>716</c:v>
                </c:pt>
                <c:pt idx="87">
                  <c:v>627</c:v>
                </c:pt>
                <c:pt idx="88">
                  <c:v>469</c:v>
                </c:pt>
                <c:pt idx="89">
                  <c:v>141</c:v>
                </c:pt>
                <c:pt idx="90">
                  <c:v>-2</c:v>
                </c:pt>
                <c:pt idx="91">
                  <c:v>0</c:v>
                </c:pt>
                <c:pt idx="92">
                  <c:v>-8</c:v>
                </c:pt>
                <c:pt idx="93">
                  <c:v>-4</c:v>
                </c:pt>
                <c:pt idx="94">
                  <c:v>-2</c:v>
                </c:pt>
                <c:pt idx="95">
                  <c:v>-2</c:v>
                </c:pt>
                <c:pt idx="96">
                  <c:v>-1</c:v>
                </c:pt>
              </c:numCache>
            </c:numRef>
          </c:val>
          <c:extLst>
            <c:ext xmlns:c16="http://schemas.microsoft.com/office/drawing/2014/chart" uri="{C3380CC4-5D6E-409C-BE32-E72D297353CC}">
              <c16:uniqueId val="{00000003-2F9A-4DFF-96E0-9E8A9EAF4CD1}"/>
            </c:ext>
          </c:extLst>
        </c:ser>
        <c:dLbls>
          <c:showLegendKey val="0"/>
          <c:showVal val="0"/>
          <c:showCatName val="0"/>
          <c:showSerName val="0"/>
          <c:showPercent val="0"/>
          <c:showBubbleSize val="0"/>
        </c:dLbls>
        <c:axId val="684406544"/>
        <c:axId val="684401744"/>
        <c:extLst>
          <c:ext xmlns:c15="http://schemas.microsoft.com/office/drawing/2012/chart" uri="{02D57815-91ED-43cb-92C2-25804820EDAC}">
            <c15:filteredAreaSeries>
              <c15:ser>
                <c:idx val="2"/>
                <c:order val="2"/>
                <c:tx>
                  <c:strRef>
                    <c:extLst>
                      <c:ext uri="{02D57815-91ED-43cb-92C2-25804820EDAC}">
                        <c15:formulaRef>
                          <c15:sqref>'930-data-use-jan2026'!$AA$1</c15:sqref>
                        </c15:formulaRef>
                      </c:ext>
                    </c:extLst>
                    <c:strCache>
                      <c:ptCount val="1"/>
                      <c:pt idx="0">
                        <c:v>Solar_BESS</c:v>
                      </c:pt>
                    </c:strCache>
                  </c:strRef>
                </c:tx>
                <c:spPr>
                  <a:solidFill>
                    <a:schemeClr val="accent3"/>
                  </a:solidFill>
                  <a:ln>
                    <a:noFill/>
                  </a:ln>
                  <a:effectLst/>
                </c:spPr>
                <c:cat>
                  <c:numRef>
                    <c:extLst>
                      <c:ext uri="{02D57815-91ED-43cb-92C2-25804820EDAC}">
                        <c15:formulaRef>
                          <c15:sqref>'930-data-use-jan2026'!$AC$554:$AC$650</c15:sqref>
                        </c15:formulaRef>
                      </c:ext>
                    </c:extLst>
                    <c:numCache>
                      <c:formatCode>General</c:formatCode>
                      <c:ptCount val="97"/>
                      <c:pt idx="0" formatCode="mm/dd/yy;@">
                        <c:v>46046</c:v>
                      </c:pt>
                      <c:pt idx="12" formatCode="h:mm;@">
                        <c:v>46046.5</c:v>
                      </c:pt>
                      <c:pt idx="24" formatCode="mm/dd/yy;@">
                        <c:v>46047</c:v>
                      </c:pt>
                      <c:pt idx="36" formatCode="h:mm;@">
                        <c:v>46047.5</c:v>
                      </c:pt>
                      <c:pt idx="48" formatCode="mm/dd/yy;@">
                        <c:v>46048</c:v>
                      </c:pt>
                      <c:pt idx="60" formatCode="h:mm;@">
                        <c:v>46048.5</c:v>
                      </c:pt>
                      <c:pt idx="72" formatCode="mm/dd/yy;@">
                        <c:v>46049</c:v>
                      </c:pt>
                      <c:pt idx="84" formatCode="h:mm;@">
                        <c:v>46049.5</c:v>
                      </c:pt>
                      <c:pt idx="96" formatCode="mm/dd/yy;@">
                        <c:v>46050</c:v>
                      </c:pt>
                    </c:numCache>
                  </c:numRef>
                </c:cat>
                <c:val>
                  <c:numRef>
                    <c:extLst>
                      <c:ext uri="{02D57815-91ED-43cb-92C2-25804820EDAC}">
                        <c15:formulaRef>
                          <c15:sqref>'930-data-use-jan2026'!$AA$554:$AA$650</c15:sqref>
                        </c15:formulaRef>
                      </c:ext>
                    </c:extLst>
                    <c:numCache>
                      <c:formatCode>General</c:formatCode>
                      <c:ptCount val="97"/>
                      <c:pt idx="0">
                        <c:v>-1</c:v>
                      </c:pt>
                      <c:pt idx="1">
                        <c:v>-4</c:v>
                      </c:pt>
                      <c:pt idx="2">
                        <c:v>-7</c:v>
                      </c:pt>
                      <c:pt idx="3">
                        <c:v>8</c:v>
                      </c:pt>
                      <c:pt idx="4">
                        <c:v>20</c:v>
                      </c:pt>
                      <c:pt idx="5">
                        <c:v>18</c:v>
                      </c:pt>
                      <c:pt idx="6">
                        <c:v>1</c:v>
                      </c:pt>
                      <c:pt idx="7">
                        <c:v>-6</c:v>
                      </c:pt>
                      <c:pt idx="8">
                        <c:v>4</c:v>
                      </c:pt>
                      <c:pt idx="9">
                        <c:v>43</c:v>
                      </c:pt>
                      <c:pt idx="10">
                        <c:v>106</c:v>
                      </c:pt>
                      <c:pt idx="11">
                        <c:v>143</c:v>
                      </c:pt>
                      <c:pt idx="12">
                        <c:v>160</c:v>
                      </c:pt>
                      <c:pt idx="13">
                        <c:v>151</c:v>
                      </c:pt>
                      <c:pt idx="14">
                        <c:v>83</c:v>
                      </c:pt>
                      <c:pt idx="15">
                        <c:v>43</c:v>
                      </c:pt>
                      <c:pt idx="16">
                        <c:v>45</c:v>
                      </c:pt>
                      <c:pt idx="17">
                        <c:v>34</c:v>
                      </c:pt>
                      <c:pt idx="18">
                        <c:v>21</c:v>
                      </c:pt>
                      <c:pt idx="19">
                        <c:v>23</c:v>
                      </c:pt>
                      <c:pt idx="20">
                        <c:v>22</c:v>
                      </c:pt>
                      <c:pt idx="21">
                        <c:v>22</c:v>
                      </c:pt>
                      <c:pt idx="22">
                        <c:v>28</c:v>
                      </c:pt>
                      <c:pt idx="23">
                        <c:v>22</c:v>
                      </c:pt>
                      <c:pt idx="24">
                        <c:v>11</c:v>
                      </c:pt>
                      <c:pt idx="25">
                        <c:v>-6</c:v>
                      </c:pt>
                      <c:pt idx="26">
                        <c:v>-8</c:v>
                      </c:pt>
                      <c:pt idx="27">
                        <c:v>-5</c:v>
                      </c:pt>
                      <c:pt idx="28">
                        <c:v>-5</c:v>
                      </c:pt>
                      <c:pt idx="29">
                        <c:v>-6</c:v>
                      </c:pt>
                      <c:pt idx="30">
                        <c:v>-6</c:v>
                      </c:pt>
                      <c:pt idx="31">
                        <c:v>-7</c:v>
                      </c:pt>
                      <c:pt idx="32">
                        <c:v>-3</c:v>
                      </c:pt>
                      <c:pt idx="33">
                        <c:v>20</c:v>
                      </c:pt>
                      <c:pt idx="34">
                        <c:v>59</c:v>
                      </c:pt>
                      <c:pt idx="35">
                        <c:v>37</c:v>
                      </c:pt>
                      <c:pt idx="36">
                        <c:v>47</c:v>
                      </c:pt>
                      <c:pt idx="37">
                        <c:v>58</c:v>
                      </c:pt>
                      <c:pt idx="38">
                        <c:v>48</c:v>
                      </c:pt>
                      <c:pt idx="39">
                        <c:v>52</c:v>
                      </c:pt>
                      <c:pt idx="40">
                        <c:v>62</c:v>
                      </c:pt>
                      <c:pt idx="41">
                        <c:v>64</c:v>
                      </c:pt>
                      <c:pt idx="42">
                        <c:v>34</c:v>
                      </c:pt>
                      <c:pt idx="43">
                        <c:v>33</c:v>
                      </c:pt>
                      <c:pt idx="44">
                        <c:v>22</c:v>
                      </c:pt>
                      <c:pt idx="45">
                        <c:v>28</c:v>
                      </c:pt>
                      <c:pt idx="46">
                        <c:v>21</c:v>
                      </c:pt>
                      <c:pt idx="47">
                        <c:v>6</c:v>
                      </c:pt>
                      <c:pt idx="48">
                        <c:v>-5</c:v>
                      </c:pt>
                      <c:pt idx="49">
                        <c:v>-5</c:v>
                      </c:pt>
                      <c:pt idx="50">
                        <c:v>-10</c:v>
                      </c:pt>
                      <c:pt idx="51">
                        <c:v>-4</c:v>
                      </c:pt>
                      <c:pt idx="52">
                        <c:v>-8</c:v>
                      </c:pt>
                      <c:pt idx="53">
                        <c:v>-5</c:v>
                      </c:pt>
                      <c:pt idx="54">
                        <c:v>-8</c:v>
                      </c:pt>
                      <c:pt idx="55">
                        <c:v>-4</c:v>
                      </c:pt>
                      <c:pt idx="56">
                        <c:v>83</c:v>
                      </c:pt>
                      <c:pt idx="57">
                        <c:v>475</c:v>
                      </c:pt>
                      <c:pt idx="58">
                        <c:v>878</c:v>
                      </c:pt>
                      <c:pt idx="59">
                        <c:v>1014</c:v>
                      </c:pt>
                      <c:pt idx="60">
                        <c:v>1055</c:v>
                      </c:pt>
                      <c:pt idx="61">
                        <c:v>1014</c:v>
                      </c:pt>
                      <c:pt idx="62">
                        <c:v>1016</c:v>
                      </c:pt>
                      <c:pt idx="63">
                        <c:v>1092</c:v>
                      </c:pt>
                      <c:pt idx="64">
                        <c:v>667</c:v>
                      </c:pt>
                      <c:pt idx="65">
                        <c:v>137</c:v>
                      </c:pt>
                      <c:pt idx="66">
                        <c:v>71</c:v>
                      </c:pt>
                      <c:pt idx="67">
                        <c:v>72</c:v>
                      </c:pt>
                      <c:pt idx="68">
                        <c:v>75</c:v>
                      </c:pt>
                      <c:pt idx="69">
                        <c:v>75</c:v>
                      </c:pt>
                      <c:pt idx="70">
                        <c:v>40</c:v>
                      </c:pt>
                      <c:pt idx="71">
                        <c:v>48</c:v>
                      </c:pt>
                      <c:pt idx="72">
                        <c:v>64</c:v>
                      </c:pt>
                      <c:pt idx="73">
                        <c:v>47</c:v>
                      </c:pt>
                      <c:pt idx="74">
                        <c:v>33</c:v>
                      </c:pt>
                      <c:pt idx="75">
                        <c:v>7</c:v>
                      </c:pt>
                      <c:pt idx="76">
                        <c:v>-6</c:v>
                      </c:pt>
                      <c:pt idx="77">
                        <c:v>-4</c:v>
                      </c:pt>
                      <c:pt idx="78">
                        <c:v>-7</c:v>
                      </c:pt>
                      <c:pt idx="79">
                        <c:v>-2</c:v>
                      </c:pt>
                      <c:pt idx="80">
                        <c:v>259</c:v>
                      </c:pt>
                      <c:pt idx="81">
                        <c:v>1054</c:v>
                      </c:pt>
                      <c:pt idx="82">
                        <c:v>1307</c:v>
                      </c:pt>
                      <c:pt idx="83">
                        <c:v>1117</c:v>
                      </c:pt>
                      <c:pt idx="84">
                        <c:v>1054</c:v>
                      </c:pt>
                      <c:pt idx="85">
                        <c:v>1037</c:v>
                      </c:pt>
                      <c:pt idx="86">
                        <c:v>1075</c:v>
                      </c:pt>
                      <c:pt idx="87">
                        <c:v>882</c:v>
                      </c:pt>
                      <c:pt idx="88">
                        <c:v>650</c:v>
                      </c:pt>
                      <c:pt idx="89">
                        <c:v>222</c:v>
                      </c:pt>
                      <c:pt idx="90">
                        <c:v>26</c:v>
                      </c:pt>
                      <c:pt idx="91">
                        <c:v>22</c:v>
                      </c:pt>
                      <c:pt idx="92">
                        <c:v>10</c:v>
                      </c:pt>
                      <c:pt idx="93">
                        <c:v>20</c:v>
                      </c:pt>
                      <c:pt idx="94">
                        <c:v>20</c:v>
                      </c:pt>
                      <c:pt idx="95">
                        <c:v>20</c:v>
                      </c:pt>
                      <c:pt idx="96">
                        <c:v>22</c:v>
                      </c:pt>
                    </c:numCache>
                  </c:numRef>
                </c:val>
                <c:extLst>
                  <c:ext xmlns:c16="http://schemas.microsoft.com/office/drawing/2014/chart" uri="{C3380CC4-5D6E-409C-BE32-E72D297353CC}">
                    <c16:uniqueId val="{00000004-2F9A-4DFF-96E0-9E8A9EAF4CD1}"/>
                  </c:ext>
                </c:extLst>
              </c15:ser>
            </c15:filteredAreaSeries>
            <c15:filteredAreaSeries>
              <c15:ser>
                <c:idx val="3"/>
                <c:order val="3"/>
                <c:tx>
                  <c:strRef>
                    <c:extLst xmlns:c15="http://schemas.microsoft.com/office/drawing/2012/chart">
                      <c:ext xmlns:c15="http://schemas.microsoft.com/office/drawing/2012/chart" uri="{02D57815-91ED-43cb-92C2-25804820EDAC}">
                        <c15:formulaRef>
                          <c15:sqref>'930-data-use-jan2026'!$T$1</c15:sqref>
                        </c15:formulaRef>
                      </c:ext>
                    </c:extLst>
                    <c:strCache>
                      <c:ptCount val="1"/>
                      <c:pt idx="0">
                        <c:v>pump_stor_mwh</c:v>
                      </c:pt>
                    </c:strCache>
                  </c:strRef>
                </c:tx>
                <c:spPr>
                  <a:solidFill>
                    <a:schemeClr val="accent4"/>
                  </a:solidFill>
                  <a:ln w="25400">
                    <a:noFill/>
                  </a:ln>
                  <a:effectLst/>
                </c:spPr>
                <c:val>
                  <c:numRef>
                    <c:extLst xmlns:c15="http://schemas.microsoft.com/office/drawing/2012/chart">
                      <c:ext xmlns:c15="http://schemas.microsoft.com/office/drawing/2012/chart" uri="{02D57815-91ED-43cb-92C2-25804820EDAC}">
                        <c15:formulaRef>
                          <c15:sqref>'930-data-use-jan2026'!$T$554:$T$650</c15:sqref>
                        </c15:formulaRef>
                      </c:ext>
                    </c:extLst>
                    <c:numCache>
                      <c:formatCode>General</c:formatCode>
                      <c:ptCount val="97"/>
                      <c:pt idx="0">
                        <c:v>-3</c:v>
                      </c:pt>
                      <c:pt idx="1">
                        <c:v>-1</c:v>
                      </c:pt>
                      <c:pt idx="2">
                        <c:v>-2</c:v>
                      </c:pt>
                      <c:pt idx="3">
                        <c:v>-1</c:v>
                      </c:pt>
                      <c:pt idx="4">
                        <c:v>-1</c:v>
                      </c:pt>
                      <c:pt idx="5">
                        <c:v>-1</c:v>
                      </c:pt>
                      <c:pt idx="6">
                        <c:v>-2</c:v>
                      </c:pt>
                      <c:pt idx="7">
                        <c:v>266</c:v>
                      </c:pt>
                      <c:pt idx="8">
                        <c:v>763</c:v>
                      </c:pt>
                      <c:pt idx="9">
                        <c:v>837</c:v>
                      </c:pt>
                      <c:pt idx="10">
                        <c:v>1463</c:v>
                      </c:pt>
                      <c:pt idx="11">
                        <c:v>1573</c:v>
                      </c:pt>
                      <c:pt idx="12">
                        <c:v>1521</c:v>
                      </c:pt>
                      <c:pt idx="13">
                        <c:v>1193</c:v>
                      </c:pt>
                      <c:pt idx="14">
                        <c:v>258</c:v>
                      </c:pt>
                      <c:pt idx="15">
                        <c:v>-2</c:v>
                      </c:pt>
                      <c:pt idx="16">
                        <c:v>0</c:v>
                      </c:pt>
                      <c:pt idx="17">
                        <c:v>-1</c:v>
                      </c:pt>
                      <c:pt idx="18">
                        <c:v>-2</c:v>
                      </c:pt>
                      <c:pt idx="19">
                        <c:v>-1</c:v>
                      </c:pt>
                      <c:pt idx="20">
                        <c:v>-95</c:v>
                      </c:pt>
                      <c:pt idx="21">
                        <c:v>-397</c:v>
                      </c:pt>
                      <c:pt idx="22">
                        <c:v>-395</c:v>
                      </c:pt>
                      <c:pt idx="23">
                        <c:v>-395</c:v>
                      </c:pt>
                      <c:pt idx="24">
                        <c:v>-878</c:v>
                      </c:pt>
                      <c:pt idx="25">
                        <c:v>-1185</c:v>
                      </c:pt>
                      <c:pt idx="26">
                        <c:v>-1393</c:v>
                      </c:pt>
                      <c:pt idx="27">
                        <c:v>-1556</c:v>
                      </c:pt>
                      <c:pt idx="28">
                        <c:v>-1551</c:v>
                      </c:pt>
                      <c:pt idx="29">
                        <c:v>-1539</c:v>
                      </c:pt>
                      <c:pt idx="30">
                        <c:v>-1173</c:v>
                      </c:pt>
                      <c:pt idx="31">
                        <c:v>-903</c:v>
                      </c:pt>
                      <c:pt idx="32">
                        <c:v>-694</c:v>
                      </c:pt>
                      <c:pt idx="33">
                        <c:v>-388</c:v>
                      </c:pt>
                      <c:pt idx="34">
                        <c:v>-386</c:v>
                      </c:pt>
                      <c:pt idx="35">
                        <c:v>-41</c:v>
                      </c:pt>
                      <c:pt idx="36">
                        <c:v>-1</c:v>
                      </c:pt>
                      <c:pt idx="37">
                        <c:v>-2</c:v>
                      </c:pt>
                      <c:pt idx="38">
                        <c:v>0</c:v>
                      </c:pt>
                      <c:pt idx="39">
                        <c:v>-1</c:v>
                      </c:pt>
                      <c:pt idx="40">
                        <c:v>-3</c:v>
                      </c:pt>
                      <c:pt idx="41">
                        <c:v>0</c:v>
                      </c:pt>
                      <c:pt idx="42">
                        <c:v>127</c:v>
                      </c:pt>
                      <c:pt idx="43">
                        <c:v>384</c:v>
                      </c:pt>
                      <c:pt idx="44">
                        <c:v>401</c:v>
                      </c:pt>
                      <c:pt idx="45">
                        <c:v>754</c:v>
                      </c:pt>
                      <c:pt idx="46">
                        <c:v>758</c:v>
                      </c:pt>
                      <c:pt idx="47">
                        <c:v>759</c:v>
                      </c:pt>
                      <c:pt idx="48">
                        <c:v>744</c:v>
                      </c:pt>
                      <c:pt idx="49">
                        <c:v>5</c:v>
                      </c:pt>
                      <c:pt idx="50">
                        <c:v>-1</c:v>
                      </c:pt>
                      <c:pt idx="51">
                        <c:v>-1</c:v>
                      </c:pt>
                      <c:pt idx="52">
                        <c:v>-347</c:v>
                      </c:pt>
                      <c:pt idx="53">
                        <c:v>-390</c:v>
                      </c:pt>
                      <c:pt idx="54">
                        <c:v>-388</c:v>
                      </c:pt>
                      <c:pt idx="55">
                        <c:v>-387</c:v>
                      </c:pt>
                      <c:pt idx="56">
                        <c:v>-387</c:v>
                      </c:pt>
                      <c:pt idx="57">
                        <c:v>-388</c:v>
                      </c:pt>
                      <c:pt idx="58">
                        <c:v>-388</c:v>
                      </c:pt>
                      <c:pt idx="59">
                        <c:v>-386</c:v>
                      </c:pt>
                      <c:pt idx="60">
                        <c:v>-389</c:v>
                      </c:pt>
                      <c:pt idx="61">
                        <c:v>-385</c:v>
                      </c:pt>
                      <c:pt idx="62">
                        <c:v>-386</c:v>
                      </c:pt>
                      <c:pt idx="63">
                        <c:v>-386</c:v>
                      </c:pt>
                      <c:pt idx="64">
                        <c:v>-206</c:v>
                      </c:pt>
                      <c:pt idx="65">
                        <c:v>-2</c:v>
                      </c:pt>
                      <c:pt idx="66">
                        <c:v>-2</c:v>
                      </c:pt>
                      <c:pt idx="67">
                        <c:v>-2</c:v>
                      </c:pt>
                      <c:pt idx="68">
                        <c:v>14</c:v>
                      </c:pt>
                      <c:pt idx="69">
                        <c:v>573</c:v>
                      </c:pt>
                      <c:pt idx="70">
                        <c:v>756</c:v>
                      </c:pt>
                      <c:pt idx="71">
                        <c:v>757</c:v>
                      </c:pt>
                      <c:pt idx="72">
                        <c:v>762</c:v>
                      </c:pt>
                      <c:pt idx="73">
                        <c:v>773</c:v>
                      </c:pt>
                      <c:pt idx="74">
                        <c:v>1137</c:v>
                      </c:pt>
                      <c:pt idx="75">
                        <c:v>1139</c:v>
                      </c:pt>
                      <c:pt idx="76">
                        <c:v>1138</c:v>
                      </c:pt>
                      <c:pt idx="77">
                        <c:v>1144</c:v>
                      </c:pt>
                      <c:pt idx="78">
                        <c:v>1135</c:v>
                      </c:pt>
                      <c:pt idx="79">
                        <c:v>1229</c:v>
                      </c:pt>
                      <c:pt idx="80">
                        <c:v>1158</c:v>
                      </c:pt>
                      <c:pt idx="81">
                        <c:v>530</c:v>
                      </c:pt>
                      <c:pt idx="82">
                        <c:v>-156</c:v>
                      </c:pt>
                      <c:pt idx="83">
                        <c:v>-790</c:v>
                      </c:pt>
                      <c:pt idx="84">
                        <c:v>-789</c:v>
                      </c:pt>
                      <c:pt idx="85">
                        <c:v>-920</c:v>
                      </c:pt>
                      <c:pt idx="86">
                        <c:v>-1430</c:v>
                      </c:pt>
                      <c:pt idx="87">
                        <c:v>-1566</c:v>
                      </c:pt>
                      <c:pt idx="88">
                        <c:v>-1562</c:v>
                      </c:pt>
                      <c:pt idx="89">
                        <c:v>-1516</c:v>
                      </c:pt>
                      <c:pt idx="90">
                        <c:v>-805</c:v>
                      </c:pt>
                      <c:pt idx="91">
                        <c:v>-356</c:v>
                      </c:pt>
                      <c:pt idx="92">
                        <c:v>-2</c:v>
                      </c:pt>
                      <c:pt idx="93">
                        <c:v>-2</c:v>
                      </c:pt>
                      <c:pt idx="94">
                        <c:v>-1</c:v>
                      </c:pt>
                      <c:pt idx="95">
                        <c:v>-2</c:v>
                      </c:pt>
                      <c:pt idx="96">
                        <c:v>-1</c:v>
                      </c:pt>
                    </c:numCache>
                  </c:numRef>
                </c:val>
                <c:extLst xmlns:c15="http://schemas.microsoft.com/office/drawing/2012/chart">
                  <c:ext xmlns:c16="http://schemas.microsoft.com/office/drawing/2014/chart" uri="{C3380CC4-5D6E-409C-BE32-E72D297353CC}">
                    <c16:uniqueId val="{00000005-2F9A-4DFF-96E0-9E8A9EAF4CD1}"/>
                  </c:ext>
                </c:extLst>
              </c15:ser>
            </c15:filteredAreaSeries>
          </c:ext>
        </c:extLst>
      </c:areaChart>
      <c:catAx>
        <c:axId val="684406544"/>
        <c:scaling>
          <c:orientation val="minMax"/>
        </c:scaling>
        <c:delete val="0"/>
        <c:axPos val="b"/>
        <c:numFmt formatCode="mm/dd/yy;@" sourceLinked="1"/>
        <c:majorTickMark val="out"/>
        <c:minorTickMark val="none"/>
        <c:tickLblPos val="nextTo"/>
        <c:spPr>
          <a:noFill/>
          <a:ln w="9525" cap="flat" cmpd="sng" algn="ctr">
            <a:solidFill>
              <a:schemeClr val="tx1">
                <a:lumMod val="15000"/>
                <a:lumOff val="85000"/>
              </a:schemeClr>
            </a:solidFill>
            <a:round/>
          </a:ln>
          <a:effectLst/>
        </c:spPr>
        <c:txPr>
          <a:bodyPr rot="-5400000" spcFirstLastPara="1" vertOverflow="ellipsis"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684401744"/>
        <c:crosses val="autoZero"/>
        <c:auto val="0"/>
        <c:lblAlgn val="ctr"/>
        <c:lblOffset val="100"/>
        <c:noMultiLvlLbl val="0"/>
      </c:catAx>
      <c:valAx>
        <c:axId val="6844017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700" b="0" i="0" u="none" strike="noStrike" kern="1200" baseline="0">
                <a:solidFill>
                  <a:schemeClr val="tx1">
                    <a:lumMod val="65000"/>
                    <a:lumOff val="35000"/>
                  </a:schemeClr>
                </a:solidFill>
                <a:latin typeface="+mn-lt"/>
                <a:ea typeface="+mn-ea"/>
                <a:cs typeface="+mn-cs"/>
              </a:defRPr>
            </a:pPr>
            <a:endParaRPr lang="en-US"/>
          </a:p>
        </c:txPr>
        <c:crossAx val="684406544"/>
        <c:crosses val="autoZero"/>
        <c:crossBetween val="midCat"/>
      </c:valAx>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zero"/>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drawing3.xml.rels><?xml version="1.0" encoding="UTF-8" standalone="yes"?>
<Relationships xmlns="http://schemas.openxmlformats.org/package/2006/relationships"><Relationship Id="rId1" Type="http://schemas.openxmlformats.org/officeDocument/2006/relationships/image" Target="../media/image12.png"/></Relationships>
</file>

<file path=ppt/drawings/_rels/drawing4.xml.rels><?xml version="1.0" encoding="UTF-8" standalone="yes"?>
<Relationships xmlns="http://schemas.openxmlformats.org/package/2006/relationships"><Relationship Id="rId1" Type="http://schemas.openxmlformats.org/officeDocument/2006/relationships/image" Target="../media/image12.png"/></Relationships>
</file>

<file path=ppt/drawings/drawing1.xml><?xml version="1.0" encoding="utf-8"?>
<c:userShapes xmlns:c="http://schemas.openxmlformats.org/drawingml/2006/chart">
  <cdr:relSizeAnchor xmlns:cdr="http://schemas.openxmlformats.org/drawingml/2006/chartDrawing">
    <cdr:from>
      <cdr:x>0.42057</cdr:x>
      <cdr:y>0.18956</cdr:y>
    </cdr:from>
    <cdr:to>
      <cdr:x>0.42057</cdr:x>
      <cdr:y>0.75758</cdr:y>
    </cdr:to>
    <cdr:cxnSp macro="">
      <cdr:nvCxnSpPr>
        <cdr:cNvPr id="25" name="Straight Connector 24">
          <a:extLst xmlns:a="http://schemas.openxmlformats.org/drawingml/2006/main">
            <a:ext uri="{FF2B5EF4-FFF2-40B4-BE49-F238E27FC236}">
              <a16:creationId xmlns:a16="http://schemas.microsoft.com/office/drawing/2014/main" id="{33B296D4-8AA8-F9D8-E7B0-1462A2D5F475}"/>
            </a:ext>
          </a:extLst>
        </cdr:cNvPr>
        <cdr:cNvCxnSpPr/>
      </cdr:nvCxnSpPr>
      <cdr:spPr>
        <a:xfrm xmlns:a="http://schemas.openxmlformats.org/drawingml/2006/main" flipV="1">
          <a:off x="2969010" y="581966"/>
          <a:ext cx="0" cy="1743866"/>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0.57405</cdr:x>
      <cdr:y>0.18956</cdr:y>
    </cdr:from>
    <cdr:to>
      <cdr:x>0.57405</cdr:x>
      <cdr:y>0.75791</cdr:y>
    </cdr:to>
    <cdr:cxnSp macro="">
      <cdr:nvCxnSpPr>
        <cdr:cNvPr id="26" name="Straight Connector 25">
          <a:extLst xmlns:a="http://schemas.openxmlformats.org/drawingml/2006/main">
            <a:ext uri="{FF2B5EF4-FFF2-40B4-BE49-F238E27FC236}">
              <a16:creationId xmlns:a16="http://schemas.microsoft.com/office/drawing/2014/main" id="{3F79AE0D-5550-A8C1-D682-8AEC7573D686}"/>
            </a:ext>
          </a:extLst>
        </cdr:cNvPr>
        <cdr:cNvCxnSpPr/>
      </cdr:nvCxnSpPr>
      <cdr:spPr>
        <a:xfrm xmlns:a="http://schemas.openxmlformats.org/drawingml/2006/main" flipV="1">
          <a:off x="4052498" y="581966"/>
          <a:ext cx="0" cy="1744879"/>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0.45445</cdr:x>
      <cdr:y>0.49646</cdr:y>
    </cdr:from>
    <cdr:to>
      <cdr:x>0.55166</cdr:x>
      <cdr:y>0.73706</cdr:y>
    </cdr:to>
    <cdr:sp macro="" textlink="">
      <cdr:nvSpPr>
        <cdr:cNvPr id="33" name="TextBox 68">
          <a:extLst xmlns:a="http://schemas.openxmlformats.org/drawingml/2006/main">
            <a:ext uri="{FF2B5EF4-FFF2-40B4-BE49-F238E27FC236}">
              <a16:creationId xmlns:a16="http://schemas.microsoft.com/office/drawing/2014/main" id="{F515E962-EED2-BF40-965D-9F399F8E44F9}"/>
            </a:ext>
          </a:extLst>
        </cdr:cNvPr>
        <cdr:cNvSpPr txBox="1"/>
      </cdr:nvSpPr>
      <cdr:spPr>
        <a:xfrm xmlns:a="http://schemas.openxmlformats.org/drawingml/2006/main">
          <a:off x="3208196" y="1524182"/>
          <a:ext cx="686251" cy="738664"/>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Summer Shoulder</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0.42425</cdr:x>
      <cdr:y>0.61676</cdr:y>
    </cdr:from>
    <cdr:to>
      <cdr:x>0.45445</cdr:x>
      <cdr:y>0.61676</cdr:y>
    </cdr:to>
    <cdr:cxnSp macro="">
      <cdr:nvCxnSpPr>
        <cdr:cNvPr id="34" name="Straight Arrow Connector 33">
          <a:extLst xmlns:a="http://schemas.openxmlformats.org/drawingml/2006/main">
            <a:ext uri="{FF2B5EF4-FFF2-40B4-BE49-F238E27FC236}">
              <a16:creationId xmlns:a16="http://schemas.microsoft.com/office/drawing/2014/main" id="{6008A14E-7284-18BD-B6E4-0C407F7C9C48}"/>
            </a:ext>
          </a:extLst>
        </cdr:cNvPr>
        <cdr:cNvCxnSpPr>
          <a:cxnSpLocks xmlns:a="http://schemas.openxmlformats.org/drawingml/2006/main"/>
          <a:stCxn xmlns:a="http://schemas.openxmlformats.org/drawingml/2006/main" id="33" idx="1"/>
        </cdr:cNvCxnSpPr>
      </cdr:nvCxnSpPr>
      <cdr:spPr>
        <a:xfrm xmlns:a="http://schemas.openxmlformats.org/drawingml/2006/main" flipH="1">
          <a:off x="2994993" y="1893514"/>
          <a:ext cx="213203"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0.55166</cdr:x>
      <cdr:y>0.61676</cdr:y>
    </cdr:from>
    <cdr:to>
      <cdr:x>0.57067</cdr:x>
      <cdr:y>0.61676</cdr:y>
    </cdr:to>
    <cdr:cxnSp macro="">
      <cdr:nvCxnSpPr>
        <cdr:cNvPr id="35" name="Straight Arrow Connector 34">
          <a:extLst xmlns:a="http://schemas.openxmlformats.org/drawingml/2006/main">
            <a:ext uri="{FF2B5EF4-FFF2-40B4-BE49-F238E27FC236}">
              <a16:creationId xmlns:a16="http://schemas.microsoft.com/office/drawing/2014/main" id="{982109B1-8B89-D972-BB1D-61A27F2018B4}"/>
            </a:ext>
          </a:extLst>
        </cdr:cNvPr>
        <cdr:cNvCxnSpPr>
          <a:cxnSpLocks xmlns:a="http://schemas.openxmlformats.org/drawingml/2006/main"/>
          <a:stCxn xmlns:a="http://schemas.openxmlformats.org/drawingml/2006/main" id="33" idx="3"/>
        </cdr:cNvCxnSpPr>
      </cdr:nvCxnSpPr>
      <cdr:spPr>
        <a:xfrm xmlns:a="http://schemas.openxmlformats.org/drawingml/2006/main">
          <a:off x="3894447" y="1893514"/>
          <a:ext cx="134216"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0.84785</cdr:x>
      <cdr:y>0.48674</cdr:y>
    </cdr:from>
    <cdr:to>
      <cdr:x>0.94507</cdr:x>
      <cdr:y>0.72734</cdr:y>
    </cdr:to>
    <cdr:sp macro="" textlink="">
      <cdr:nvSpPr>
        <cdr:cNvPr id="59" name="TextBox 68">
          <a:extLst xmlns:a="http://schemas.openxmlformats.org/drawingml/2006/main">
            <a:ext uri="{FF2B5EF4-FFF2-40B4-BE49-F238E27FC236}">
              <a16:creationId xmlns:a16="http://schemas.microsoft.com/office/drawing/2014/main" id="{FBC50F15-2E35-1908-1758-0DF3C9BC1B79}"/>
            </a:ext>
          </a:extLst>
        </cdr:cNvPr>
        <cdr:cNvSpPr txBox="1"/>
      </cdr:nvSpPr>
      <cdr:spPr>
        <a:xfrm xmlns:a="http://schemas.openxmlformats.org/drawingml/2006/main">
          <a:off x="5985372" y="1494329"/>
          <a:ext cx="686322" cy="738664"/>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Summer Shoulder</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0.83474</cdr:x>
      <cdr:y>0.60704</cdr:y>
    </cdr:from>
    <cdr:to>
      <cdr:x>0.84785</cdr:x>
      <cdr:y>0.60704</cdr:y>
    </cdr:to>
    <cdr:cxnSp macro="">
      <cdr:nvCxnSpPr>
        <cdr:cNvPr id="60" name="Straight Arrow Connector 59">
          <a:extLst xmlns:a="http://schemas.openxmlformats.org/drawingml/2006/main">
            <a:ext uri="{FF2B5EF4-FFF2-40B4-BE49-F238E27FC236}">
              <a16:creationId xmlns:a16="http://schemas.microsoft.com/office/drawing/2014/main" id="{7F8C5FD8-645F-FEFA-F8CF-9263DE9BA507}"/>
            </a:ext>
          </a:extLst>
        </cdr:cNvPr>
        <cdr:cNvCxnSpPr>
          <a:cxnSpLocks xmlns:a="http://schemas.openxmlformats.org/drawingml/2006/main"/>
          <a:stCxn xmlns:a="http://schemas.openxmlformats.org/drawingml/2006/main" id="59" idx="1"/>
        </cdr:cNvCxnSpPr>
      </cdr:nvCxnSpPr>
      <cdr:spPr>
        <a:xfrm xmlns:a="http://schemas.openxmlformats.org/drawingml/2006/main" flipH="1">
          <a:off x="5892802" y="1863661"/>
          <a:ext cx="92570"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0.94507</cdr:x>
      <cdr:y>0.60704</cdr:y>
    </cdr:from>
    <cdr:to>
      <cdr:x>0.96051</cdr:x>
      <cdr:y>0.60704</cdr:y>
    </cdr:to>
    <cdr:cxnSp macro="">
      <cdr:nvCxnSpPr>
        <cdr:cNvPr id="61" name="Straight Arrow Connector 60">
          <a:extLst xmlns:a="http://schemas.openxmlformats.org/drawingml/2006/main">
            <a:ext uri="{FF2B5EF4-FFF2-40B4-BE49-F238E27FC236}">
              <a16:creationId xmlns:a16="http://schemas.microsoft.com/office/drawing/2014/main" id="{3BF3EDAB-43B5-6A7A-8549-B7164D1EA5C5}"/>
            </a:ext>
          </a:extLst>
        </cdr:cNvPr>
        <cdr:cNvCxnSpPr>
          <a:cxnSpLocks xmlns:a="http://schemas.openxmlformats.org/drawingml/2006/main"/>
          <a:stCxn xmlns:a="http://schemas.openxmlformats.org/drawingml/2006/main" id="59" idx="3"/>
        </cdr:cNvCxnSpPr>
      </cdr:nvCxnSpPr>
      <cdr:spPr>
        <a:xfrm xmlns:a="http://schemas.openxmlformats.org/drawingml/2006/main">
          <a:off x="6671694" y="1863661"/>
          <a:ext cx="109003"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0.65158</cdr:x>
      <cdr:y>0.49666</cdr:y>
    </cdr:from>
    <cdr:to>
      <cdr:x>0.7488</cdr:x>
      <cdr:y>0.73726</cdr:y>
    </cdr:to>
    <cdr:sp macro="" textlink="">
      <cdr:nvSpPr>
        <cdr:cNvPr id="64" name="TextBox 68">
          <a:extLst xmlns:a="http://schemas.openxmlformats.org/drawingml/2006/main">
            <a:ext uri="{FF2B5EF4-FFF2-40B4-BE49-F238E27FC236}">
              <a16:creationId xmlns:a16="http://schemas.microsoft.com/office/drawing/2014/main" id="{7A9ADC3B-011D-304B-E048-ECA01537D45F}"/>
            </a:ext>
          </a:extLst>
        </cdr:cNvPr>
        <cdr:cNvSpPr txBox="1"/>
      </cdr:nvSpPr>
      <cdr:spPr>
        <a:xfrm xmlns:a="http://schemas.openxmlformats.org/drawingml/2006/main">
          <a:off x="4599830" y="1524796"/>
          <a:ext cx="686322" cy="738664"/>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Summer Peak</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0.57693</cdr:x>
      <cdr:y>0.61696</cdr:y>
    </cdr:from>
    <cdr:to>
      <cdr:x>0.65158</cdr:x>
      <cdr:y>0.61696</cdr:y>
    </cdr:to>
    <cdr:cxnSp macro="">
      <cdr:nvCxnSpPr>
        <cdr:cNvPr id="65" name="Straight Arrow Connector 64">
          <a:extLst xmlns:a="http://schemas.openxmlformats.org/drawingml/2006/main">
            <a:ext uri="{FF2B5EF4-FFF2-40B4-BE49-F238E27FC236}">
              <a16:creationId xmlns:a16="http://schemas.microsoft.com/office/drawing/2014/main" id="{FCA99712-3291-A9DD-53CB-B849DEDB7AB9}"/>
            </a:ext>
          </a:extLst>
        </cdr:cNvPr>
        <cdr:cNvCxnSpPr>
          <a:cxnSpLocks xmlns:a="http://schemas.openxmlformats.org/drawingml/2006/main"/>
          <a:stCxn xmlns:a="http://schemas.openxmlformats.org/drawingml/2006/main" id="64" idx="1"/>
        </cdr:cNvCxnSpPr>
      </cdr:nvCxnSpPr>
      <cdr:spPr>
        <a:xfrm xmlns:a="http://schemas.openxmlformats.org/drawingml/2006/main" flipH="1">
          <a:off x="4072837" y="1894128"/>
          <a:ext cx="526993"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0.7488</cdr:x>
      <cdr:y>0.61696</cdr:y>
    </cdr:from>
    <cdr:to>
      <cdr:x>0.8266</cdr:x>
      <cdr:y>0.61696</cdr:y>
    </cdr:to>
    <cdr:cxnSp macro="">
      <cdr:nvCxnSpPr>
        <cdr:cNvPr id="66" name="Straight Arrow Connector 65">
          <a:extLst xmlns:a="http://schemas.openxmlformats.org/drawingml/2006/main">
            <a:ext uri="{FF2B5EF4-FFF2-40B4-BE49-F238E27FC236}">
              <a16:creationId xmlns:a16="http://schemas.microsoft.com/office/drawing/2014/main" id="{A4934FAB-2609-1BB5-25C8-CF108C60DE25}"/>
            </a:ext>
          </a:extLst>
        </cdr:cNvPr>
        <cdr:cNvCxnSpPr>
          <a:cxnSpLocks xmlns:a="http://schemas.openxmlformats.org/drawingml/2006/main"/>
          <a:stCxn xmlns:a="http://schemas.openxmlformats.org/drawingml/2006/main" id="64" idx="3"/>
        </cdr:cNvCxnSpPr>
      </cdr:nvCxnSpPr>
      <cdr:spPr>
        <a:xfrm xmlns:a="http://schemas.openxmlformats.org/drawingml/2006/main">
          <a:off x="5286152" y="1894128"/>
          <a:ext cx="549224"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0.07259</cdr:x>
      <cdr:y>0.61732</cdr:y>
    </cdr:from>
    <cdr:to>
      <cdr:x>0.19543</cdr:x>
      <cdr:y>0.61732</cdr:y>
    </cdr:to>
    <cdr:cxnSp macro="">
      <cdr:nvCxnSpPr>
        <cdr:cNvPr id="71" name="Straight Arrow Connector 70">
          <a:extLst xmlns:a="http://schemas.openxmlformats.org/drawingml/2006/main">
            <a:ext uri="{FF2B5EF4-FFF2-40B4-BE49-F238E27FC236}">
              <a16:creationId xmlns:a16="http://schemas.microsoft.com/office/drawing/2014/main" id="{739B88C8-548A-1A45-22CE-A224B9C7C181}"/>
            </a:ext>
          </a:extLst>
        </cdr:cNvPr>
        <cdr:cNvCxnSpPr>
          <a:cxnSpLocks xmlns:a="http://schemas.openxmlformats.org/drawingml/2006/main"/>
          <a:stCxn xmlns:a="http://schemas.openxmlformats.org/drawingml/2006/main" id="17" idx="1"/>
        </cdr:cNvCxnSpPr>
      </cdr:nvCxnSpPr>
      <cdr:spPr>
        <a:xfrm xmlns:a="http://schemas.openxmlformats.org/drawingml/2006/main" flipH="1">
          <a:off x="512420" y="1895213"/>
          <a:ext cx="867238"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0.29264</cdr:x>
      <cdr:y>0.61732</cdr:y>
    </cdr:from>
    <cdr:to>
      <cdr:x>0.41925</cdr:x>
      <cdr:y>0.61732</cdr:y>
    </cdr:to>
    <cdr:cxnSp macro="">
      <cdr:nvCxnSpPr>
        <cdr:cNvPr id="72" name="Straight Arrow Connector 71">
          <a:extLst xmlns:a="http://schemas.openxmlformats.org/drawingml/2006/main">
            <a:ext uri="{FF2B5EF4-FFF2-40B4-BE49-F238E27FC236}">
              <a16:creationId xmlns:a16="http://schemas.microsoft.com/office/drawing/2014/main" id="{105186C2-C49E-9C0F-4521-C47B4872960B}"/>
            </a:ext>
          </a:extLst>
        </cdr:cNvPr>
        <cdr:cNvCxnSpPr>
          <a:cxnSpLocks xmlns:a="http://schemas.openxmlformats.org/drawingml/2006/main"/>
          <a:stCxn xmlns:a="http://schemas.openxmlformats.org/drawingml/2006/main" id="17" idx="3"/>
        </cdr:cNvCxnSpPr>
      </cdr:nvCxnSpPr>
      <cdr:spPr>
        <a:xfrm xmlns:a="http://schemas.openxmlformats.org/drawingml/2006/main">
          <a:off x="2065909" y="1895213"/>
          <a:ext cx="893745"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0.06734</cdr:x>
      <cdr:y>0.18956</cdr:y>
    </cdr:from>
    <cdr:to>
      <cdr:x>0.06734</cdr:x>
      <cdr:y>0.75686</cdr:y>
    </cdr:to>
    <cdr:cxnSp macro="">
      <cdr:nvCxnSpPr>
        <cdr:cNvPr id="96" name="Straight Connector 95">
          <a:extLst xmlns:a="http://schemas.openxmlformats.org/drawingml/2006/main">
            <a:ext uri="{FF2B5EF4-FFF2-40B4-BE49-F238E27FC236}">
              <a16:creationId xmlns:a16="http://schemas.microsoft.com/office/drawing/2014/main" id="{6E582282-8699-7F98-53BE-B28E80E50E00}"/>
            </a:ext>
          </a:extLst>
        </cdr:cNvPr>
        <cdr:cNvCxnSpPr/>
      </cdr:nvCxnSpPr>
      <cdr:spPr>
        <a:xfrm xmlns:a="http://schemas.openxmlformats.org/drawingml/2006/main" flipV="1">
          <a:off x="475392" y="581966"/>
          <a:ext cx="0" cy="1741656"/>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0.82949</cdr:x>
      <cdr:y>0.18667</cdr:y>
    </cdr:from>
    <cdr:to>
      <cdr:x>0.82949</cdr:x>
      <cdr:y>0.75974</cdr:y>
    </cdr:to>
    <cdr:cxnSp macro="">
      <cdr:nvCxnSpPr>
        <cdr:cNvPr id="97" name="Straight Connector 96">
          <a:extLst xmlns:a="http://schemas.openxmlformats.org/drawingml/2006/main">
            <a:ext uri="{FF2B5EF4-FFF2-40B4-BE49-F238E27FC236}">
              <a16:creationId xmlns:a16="http://schemas.microsoft.com/office/drawing/2014/main" id="{6E582282-8699-7F98-53BE-B28E80E50E00}"/>
            </a:ext>
          </a:extLst>
        </cdr:cNvPr>
        <cdr:cNvCxnSpPr/>
      </cdr:nvCxnSpPr>
      <cdr:spPr>
        <a:xfrm xmlns:a="http://schemas.openxmlformats.org/drawingml/2006/main" flipV="1">
          <a:off x="5855770" y="573093"/>
          <a:ext cx="0" cy="1759370"/>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0.63168</cdr:x>
      <cdr:y>0.20636</cdr:y>
    </cdr:from>
    <cdr:to>
      <cdr:x>0.63168</cdr:x>
      <cdr:y>0.30216</cdr:y>
    </cdr:to>
    <cdr:cxnSp macro="">
      <cdr:nvCxnSpPr>
        <cdr:cNvPr id="12" name="Straight Arrow Connector 11">
          <a:extLst xmlns:a="http://schemas.openxmlformats.org/drawingml/2006/main">
            <a:ext uri="{FF2B5EF4-FFF2-40B4-BE49-F238E27FC236}">
              <a16:creationId xmlns:a16="http://schemas.microsoft.com/office/drawing/2014/main" id="{D17FC4AE-AD16-8968-4225-48DBED6C7826}"/>
            </a:ext>
          </a:extLst>
        </cdr:cNvPr>
        <cdr:cNvCxnSpPr>
          <a:cxnSpLocks xmlns:a="http://schemas.openxmlformats.org/drawingml/2006/main"/>
        </cdr:cNvCxnSpPr>
      </cdr:nvCxnSpPr>
      <cdr:spPr>
        <a:xfrm xmlns:a="http://schemas.openxmlformats.org/drawingml/2006/main">
          <a:off x="4459356" y="633544"/>
          <a:ext cx="0" cy="294113"/>
        </a:xfrm>
        <a:prstGeom xmlns:a="http://schemas.openxmlformats.org/drawingml/2006/main" prst="straightConnector1">
          <a:avLst/>
        </a:prstGeom>
        <a:ln xmlns:a="http://schemas.openxmlformats.org/drawingml/2006/main" w="19050">
          <a:solidFill>
            <a:schemeClr val="tx1"/>
          </a:solidFill>
          <a:headEnd type="triangle"/>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0.62941</cdr:x>
      <cdr:y>0.20684</cdr:y>
    </cdr:from>
    <cdr:to>
      <cdr:x>0.78</cdr:x>
      <cdr:y>0.28704</cdr:y>
    </cdr:to>
    <cdr:sp macro="" textlink="">
      <cdr:nvSpPr>
        <cdr:cNvPr id="13" name="TextBox 119">
          <a:extLst xmlns:a="http://schemas.openxmlformats.org/drawingml/2006/main">
            <a:ext uri="{FF2B5EF4-FFF2-40B4-BE49-F238E27FC236}">
              <a16:creationId xmlns:a16="http://schemas.microsoft.com/office/drawing/2014/main" id="{1F31B9BE-D813-4ED9-7450-D553FCB76443}"/>
            </a:ext>
          </a:extLst>
        </cdr:cNvPr>
        <cdr:cNvSpPr txBox="1"/>
      </cdr:nvSpPr>
      <cdr:spPr>
        <a:xfrm xmlns:a="http://schemas.openxmlformats.org/drawingml/2006/main">
          <a:off x="4443289" y="635025"/>
          <a:ext cx="1063112" cy="246221"/>
        </a:xfrm>
        <a:prstGeom xmlns:a="http://schemas.openxmlformats.org/drawingml/2006/main" prst="rect">
          <a:avLst/>
        </a:prstGeom>
        <a:noFill xmlns:a="http://schemas.openxmlformats.org/drawingml/2006/main"/>
      </cdr:spPr>
      <cdr:txBody>
        <a:bodyPr xmlns:a="http://schemas.openxmlformats.org/drawingml/2006/main" wrap="none"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r>
            <a:rPr lang="en-US" sz="1000" b="1" dirty="0"/>
            <a:t>5,500 MWh max</a:t>
          </a:r>
        </a:p>
      </cdr:txBody>
    </cdr:sp>
  </cdr:relSizeAnchor>
  <cdr:relSizeAnchor xmlns:cdr="http://schemas.openxmlformats.org/drawingml/2006/chartDrawing">
    <cdr:from>
      <cdr:x>0.19543</cdr:x>
      <cdr:y>0.49702</cdr:y>
    </cdr:from>
    <cdr:to>
      <cdr:x>0.29264</cdr:x>
      <cdr:y>0.73762</cdr:y>
    </cdr:to>
    <cdr:sp macro="" textlink="">
      <cdr:nvSpPr>
        <cdr:cNvPr id="17" name="TextBox 68">
          <a:extLst xmlns:a="http://schemas.openxmlformats.org/drawingml/2006/main">
            <a:ext uri="{FF2B5EF4-FFF2-40B4-BE49-F238E27FC236}">
              <a16:creationId xmlns:a16="http://schemas.microsoft.com/office/drawing/2014/main" id="{4BEB0A69-3CF3-C4C2-5C80-DD7C48A70796}"/>
            </a:ext>
          </a:extLst>
        </cdr:cNvPr>
        <cdr:cNvSpPr txBox="1"/>
      </cdr:nvSpPr>
      <cdr:spPr>
        <a:xfrm xmlns:a="http://schemas.openxmlformats.org/drawingml/2006/main">
          <a:off x="1379658" y="1525881"/>
          <a:ext cx="686251" cy="738664"/>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Summer Off-Peak</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0.73055</cdr:x>
      <cdr:y>0.12935</cdr:y>
    </cdr:from>
    <cdr:to>
      <cdr:x>1</cdr:x>
      <cdr:y>0.21104</cdr:y>
    </cdr:to>
    <cdr:sp macro="" textlink="">
      <cdr:nvSpPr>
        <cdr:cNvPr id="29" name="TextBox 1">
          <a:extLst xmlns:a="http://schemas.openxmlformats.org/drawingml/2006/main">
            <a:ext uri="{FF2B5EF4-FFF2-40B4-BE49-F238E27FC236}">
              <a16:creationId xmlns:a16="http://schemas.microsoft.com/office/drawing/2014/main" id="{E2B376AB-51CC-E440-01A8-8B50917D0DE9}"/>
            </a:ext>
          </a:extLst>
        </cdr:cNvPr>
        <cdr:cNvSpPr txBox="1"/>
      </cdr:nvSpPr>
      <cdr:spPr>
        <a:xfrm xmlns:a="http://schemas.openxmlformats.org/drawingml/2006/main">
          <a:off x="5157298" y="397111"/>
          <a:ext cx="1902176" cy="250797"/>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000" b="1" kern="1200" dirty="0"/>
            <a:t>31,657 MWh Peak Demand</a:t>
          </a:r>
        </a:p>
      </cdr:txBody>
    </cdr:sp>
  </cdr:relSizeAnchor>
  <cdr:relSizeAnchor xmlns:cdr="http://schemas.openxmlformats.org/drawingml/2006/chartDrawing">
    <cdr:from>
      <cdr:x>0.6621</cdr:x>
      <cdr:y>0.16713</cdr:y>
    </cdr:from>
    <cdr:to>
      <cdr:x>0.73406</cdr:x>
      <cdr:y>0.19266</cdr:y>
    </cdr:to>
    <cdr:cxnSp macro="">
      <cdr:nvCxnSpPr>
        <cdr:cNvPr id="30" name="Straight Arrow Connector 29">
          <a:extLst xmlns:a="http://schemas.openxmlformats.org/drawingml/2006/main">
            <a:ext uri="{FF2B5EF4-FFF2-40B4-BE49-F238E27FC236}">
              <a16:creationId xmlns:a16="http://schemas.microsoft.com/office/drawing/2014/main" id="{76C7A1E3-3C91-C4A3-F2C6-2C40F9B19C17}"/>
            </a:ext>
          </a:extLst>
        </cdr:cNvPr>
        <cdr:cNvCxnSpPr>
          <a:cxnSpLocks xmlns:a="http://schemas.openxmlformats.org/drawingml/2006/main"/>
        </cdr:cNvCxnSpPr>
      </cdr:nvCxnSpPr>
      <cdr:spPr>
        <a:xfrm xmlns:a="http://schemas.openxmlformats.org/drawingml/2006/main" flipH="1">
          <a:off x="4674082" y="513105"/>
          <a:ext cx="508000" cy="78371"/>
        </a:xfrm>
        <a:prstGeom xmlns:a="http://schemas.openxmlformats.org/drawingml/2006/main" prst="straightConnector1">
          <a:avLst/>
        </a:prstGeom>
        <a:ln xmlns:a="http://schemas.openxmlformats.org/drawingml/2006/main" w="19050">
          <a:solidFill>
            <a:schemeClr val="tx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0.41118</cdr:x>
      <cdr:y>0.16789</cdr:y>
    </cdr:from>
    <cdr:to>
      <cdr:x>0.41118</cdr:x>
      <cdr:y>0.75389</cdr:y>
    </cdr:to>
    <cdr:cxnSp macro="">
      <cdr:nvCxnSpPr>
        <cdr:cNvPr id="25" name="Straight Connector 24">
          <a:extLst xmlns:a="http://schemas.openxmlformats.org/drawingml/2006/main">
            <a:ext uri="{FF2B5EF4-FFF2-40B4-BE49-F238E27FC236}">
              <a16:creationId xmlns:a16="http://schemas.microsoft.com/office/drawing/2014/main" id="{33B296D4-8AA8-F9D8-E7B0-1462A2D5F475}"/>
            </a:ext>
          </a:extLst>
        </cdr:cNvPr>
        <cdr:cNvCxnSpPr/>
      </cdr:nvCxnSpPr>
      <cdr:spPr>
        <a:xfrm xmlns:a="http://schemas.openxmlformats.org/drawingml/2006/main" flipV="1">
          <a:off x="2902719" y="508008"/>
          <a:ext cx="0" cy="1773185"/>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0.56145</cdr:x>
      <cdr:y>0.48113</cdr:y>
    </cdr:from>
    <cdr:to>
      <cdr:x>0.65867</cdr:x>
      <cdr:y>0.72525</cdr:y>
    </cdr:to>
    <cdr:sp macro="" textlink="">
      <cdr:nvSpPr>
        <cdr:cNvPr id="33" name="TextBox 68">
          <a:extLst xmlns:a="http://schemas.openxmlformats.org/drawingml/2006/main">
            <a:ext uri="{FF2B5EF4-FFF2-40B4-BE49-F238E27FC236}">
              <a16:creationId xmlns:a16="http://schemas.microsoft.com/office/drawing/2014/main" id="{F515E962-EED2-BF40-965D-9F399F8E44F9}"/>
            </a:ext>
          </a:extLst>
        </cdr:cNvPr>
        <cdr:cNvSpPr txBox="1"/>
      </cdr:nvSpPr>
      <cdr:spPr>
        <a:xfrm xmlns:a="http://schemas.openxmlformats.org/drawingml/2006/main">
          <a:off x="3963546" y="1455845"/>
          <a:ext cx="686322" cy="738685"/>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Winder off-Peak</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0.41174</cdr:x>
      <cdr:y>0.60319</cdr:y>
    </cdr:from>
    <cdr:to>
      <cdr:x>0.56145</cdr:x>
      <cdr:y>0.60319</cdr:y>
    </cdr:to>
    <cdr:cxnSp macro="">
      <cdr:nvCxnSpPr>
        <cdr:cNvPr id="34" name="Straight Arrow Connector 33">
          <a:extLst xmlns:a="http://schemas.openxmlformats.org/drawingml/2006/main">
            <a:ext uri="{FF2B5EF4-FFF2-40B4-BE49-F238E27FC236}">
              <a16:creationId xmlns:a16="http://schemas.microsoft.com/office/drawing/2014/main" id="{6008A14E-7284-18BD-B6E4-0C407F7C9C48}"/>
            </a:ext>
          </a:extLst>
        </cdr:cNvPr>
        <cdr:cNvCxnSpPr>
          <a:cxnSpLocks xmlns:a="http://schemas.openxmlformats.org/drawingml/2006/main"/>
          <a:stCxn xmlns:a="http://schemas.openxmlformats.org/drawingml/2006/main" id="33" idx="1"/>
        </cdr:cNvCxnSpPr>
      </cdr:nvCxnSpPr>
      <cdr:spPr>
        <a:xfrm xmlns:a="http://schemas.openxmlformats.org/drawingml/2006/main" flipH="1">
          <a:off x="2906672" y="1825187"/>
          <a:ext cx="1056874"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0.65867</cdr:x>
      <cdr:y>0.60319</cdr:y>
    </cdr:from>
    <cdr:to>
      <cdr:x>0.77404</cdr:x>
      <cdr:y>0.60319</cdr:y>
    </cdr:to>
    <cdr:cxnSp macro="">
      <cdr:nvCxnSpPr>
        <cdr:cNvPr id="35" name="Straight Arrow Connector 34">
          <a:extLst xmlns:a="http://schemas.openxmlformats.org/drawingml/2006/main">
            <a:ext uri="{FF2B5EF4-FFF2-40B4-BE49-F238E27FC236}">
              <a16:creationId xmlns:a16="http://schemas.microsoft.com/office/drawing/2014/main" id="{982109B1-8B89-D972-BB1D-61A27F2018B4}"/>
            </a:ext>
          </a:extLst>
        </cdr:cNvPr>
        <cdr:cNvCxnSpPr>
          <a:cxnSpLocks xmlns:a="http://schemas.openxmlformats.org/drawingml/2006/main"/>
          <a:stCxn xmlns:a="http://schemas.openxmlformats.org/drawingml/2006/main" id="33" idx="3"/>
        </cdr:cNvCxnSpPr>
      </cdr:nvCxnSpPr>
      <cdr:spPr>
        <a:xfrm xmlns:a="http://schemas.openxmlformats.org/drawingml/2006/main">
          <a:off x="4649868" y="1825187"/>
          <a:ext cx="814452"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0.82408</cdr:x>
      <cdr:y>0.48113</cdr:y>
    </cdr:from>
    <cdr:to>
      <cdr:x>0.9213</cdr:x>
      <cdr:y>0.72525</cdr:y>
    </cdr:to>
    <cdr:sp macro="" textlink="">
      <cdr:nvSpPr>
        <cdr:cNvPr id="59" name="TextBox 68">
          <a:extLst xmlns:a="http://schemas.openxmlformats.org/drawingml/2006/main">
            <a:ext uri="{FF2B5EF4-FFF2-40B4-BE49-F238E27FC236}">
              <a16:creationId xmlns:a16="http://schemas.microsoft.com/office/drawing/2014/main" id="{FBC50F15-2E35-1908-1758-0DF3C9BC1B79}"/>
            </a:ext>
          </a:extLst>
        </cdr:cNvPr>
        <cdr:cNvSpPr txBox="1"/>
      </cdr:nvSpPr>
      <cdr:spPr>
        <a:xfrm xmlns:a="http://schemas.openxmlformats.org/drawingml/2006/main">
          <a:off x="5817549" y="1455846"/>
          <a:ext cx="686322" cy="738686"/>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Winter Shoulder</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0.77714</cdr:x>
      <cdr:y>0.60319</cdr:y>
    </cdr:from>
    <cdr:to>
      <cdr:x>0.82408</cdr:x>
      <cdr:y>0.60319</cdr:y>
    </cdr:to>
    <cdr:cxnSp macro="">
      <cdr:nvCxnSpPr>
        <cdr:cNvPr id="60" name="Straight Arrow Connector 59">
          <a:extLst xmlns:a="http://schemas.openxmlformats.org/drawingml/2006/main">
            <a:ext uri="{FF2B5EF4-FFF2-40B4-BE49-F238E27FC236}">
              <a16:creationId xmlns:a16="http://schemas.microsoft.com/office/drawing/2014/main" id="{7F8C5FD8-645F-FEFA-F8CF-9263DE9BA507}"/>
            </a:ext>
          </a:extLst>
        </cdr:cNvPr>
        <cdr:cNvCxnSpPr>
          <a:cxnSpLocks xmlns:a="http://schemas.openxmlformats.org/drawingml/2006/main"/>
          <a:stCxn xmlns:a="http://schemas.openxmlformats.org/drawingml/2006/main" id="59" idx="1"/>
        </cdr:cNvCxnSpPr>
      </cdr:nvCxnSpPr>
      <cdr:spPr>
        <a:xfrm xmlns:a="http://schemas.openxmlformats.org/drawingml/2006/main" flipH="1">
          <a:off x="5486228" y="1825189"/>
          <a:ext cx="331321"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0.9213</cdr:x>
      <cdr:y>0.60319</cdr:y>
    </cdr:from>
    <cdr:to>
      <cdr:x>0.95923</cdr:x>
      <cdr:y>0.60319</cdr:y>
    </cdr:to>
    <cdr:cxnSp macro="">
      <cdr:nvCxnSpPr>
        <cdr:cNvPr id="61" name="Straight Arrow Connector 60">
          <a:extLst xmlns:a="http://schemas.openxmlformats.org/drawingml/2006/main">
            <a:ext uri="{FF2B5EF4-FFF2-40B4-BE49-F238E27FC236}">
              <a16:creationId xmlns:a16="http://schemas.microsoft.com/office/drawing/2014/main" id="{3BF3EDAB-43B5-6A7A-8549-B7164D1EA5C5}"/>
            </a:ext>
          </a:extLst>
        </cdr:cNvPr>
        <cdr:cNvCxnSpPr>
          <a:cxnSpLocks xmlns:a="http://schemas.openxmlformats.org/drawingml/2006/main"/>
          <a:stCxn xmlns:a="http://schemas.openxmlformats.org/drawingml/2006/main" id="59" idx="3"/>
        </cdr:cNvCxnSpPr>
      </cdr:nvCxnSpPr>
      <cdr:spPr>
        <a:xfrm xmlns:a="http://schemas.openxmlformats.org/drawingml/2006/main">
          <a:off x="6503871" y="1825189"/>
          <a:ext cx="267818"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0.28095</cdr:x>
      <cdr:y>0.47983</cdr:y>
    </cdr:from>
    <cdr:to>
      <cdr:x>0.37817</cdr:x>
      <cdr:y>0.72395</cdr:y>
    </cdr:to>
    <cdr:sp macro="" textlink="">
      <cdr:nvSpPr>
        <cdr:cNvPr id="70" name="TextBox 68">
          <a:extLst xmlns:a="http://schemas.openxmlformats.org/drawingml/2006/main">
            <a:ext uri="{FF2B5EF4-FFF2-40B4-BE49-F238E27FC236}">
              <a16:creationId xmlns:a16="http://schemas.microsoft.com/office/drawing/2014/main" id="{5DAA472F-0E78-0F1C-293C-683C31CA7B5C}"/>
            </a:ext>
          </a:extLst>
        </cdr:cNvPr>
        <cdr:cNvSpPr txBox="1"/>
      </cdr:nvSpPr>
      <cdr:spPr>
        <a:xfrm xmlns:a="http://schemas.openxmlformats.org/drawingml/2006/main">
          <a:off x="1983364" y="1451911"/>
          <a:ext cx="686322" cy="738686"/>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Winter Peak</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0.22151</cdr:x>
      <cdr:y>0.60189</cdr:y>
    </cdr:from>
    <cdr:to>
      <cdr:x>0.28095</cdr:x>
      <cdr:y>0.60189</cdr:y>
    </cdr:to>
    <cdr:cxnSp macro="">
      <cdr:nvCxnSpPr>
        <cdr:cNvPr id="71" name="Straight Arrow Connector 70">
          <a:extLst xmlns:a="http://schemas.openxmlformats.org/drawingml/2006/main">
            <a:ext uri="{FF2B5EF4-FFF2-40B4-BE49-F238E27FC236}">
              <a16:creationId xmlns:a16="http://schemas.microsoft.com/office/drawing/2014/main" id="{739B88C8-548A-1A45-22CE-A224B9C7C181}"/>
            </a:ext>
          </a:extLst>
        </cdr:cNvPr>
        <cdr:cNvCxnSpPr>
          <a:cxnSpLocks xmlns:a="http://schemas.openxmlformats.org/drawingml/2006/main"/>
          <a:stCxn xmlns:a="http://schemas.openxmlformats.org/drawingml/2006/main" id="70" idx="1"/>
        </cdr:cNvCxnSpPr>
      </cdr:nvCxnSpPr>
      <cdr:spPr>
        <a:xfrm xmlns:a="http://schemas.openxmlformats.org/drawingml/2006/main" flipH="1">
          <a:off x="1563749" y="1821254"/>
          <a:ext cx="419615"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0.37817</cdr:x>
      <cdr:y>0.60189</cdr:y>
    </cdr:from>
    <cdr:to>
      <cdr:x>0.40986</cdr:x>
      <cdr:y>0.60189</cdr:y>
    </cdr:to>
    <cdr:cxnSp macro="">
      <cdr:nvCxnSpPr>
        <cdr:cNvPr id="72" name="Straight Arrow Connector 71">
          <a:extLst xmlns:a="http://schemas.openxmlformats.org/drawingml/2006/main">
            <a:ext uri="{FF2B5EF4-FFF2-40B4-BE49-F238E27FC236}">
              <a16:creationId xmlns:a16="http://schemas.microsoft.com/office/drawing/2014/main" id="{105186C2-C49E-9C0F-4521-C47B4872960B}"/>
            </a:ext>
          </a:extLst>
        </cdr:cNvPr>
        <cdr:cNvCxnSpPr>
          <a:cxnSpLocks xmlns:a="http://schemas.openxmlformats.org/drawingml/2006/main"/>
          <a:stCxn xmlns:a="http://schemas.openxmlformats.org/drawingml/2006/main" id="70" idx="3"/>
        </cdr:cNvCxnSpPr>
      </cdr:nvCxnSpPr>
      <cdr:spPr>
        <a:xfrm xmlns:a="http://schemas.openxmlformats.org/drawingml/2006/main">
          <a:off x="2669686" y="1821254"/>
          <a:ext cx="223715"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0.2219</cdr:x>
      <cdr:y>0.16862</cdr:y>
    </cdr:from>
    <cdr:to>
      <cdr:x>0.2219</cdr:x>
      <cdr:y>0.75462</cdr:y>
    </cdr:to>
    <cdr:cxnSp macro="">
      <cdr:nvCxnSpPr>
        <cdr:cNvPr id="6" name="Straight Connector 5">
          <a:extLst xmlns:a="http://schemas.openxmlformats.org/drawingml/2006/main">
            <a:ext uri="{FF2B5EF4-FFF2-40B4-BE49-F238E27FC236}">
              <a16:creationId xmlns:a16="http://schemas.microsoft.com/office/drawing/2014/main" id="{125BAC1D-7A4C-3F26-F252-4B73C6F25483}"/>
            </a:ext>
          </a:extLst>
        </cdr:cNvPr>
        <cdr:cNvCxnSpPr/>
      </cdr:nvCxnSpPr>
      <cdr:spPr>
        <a:xfrm xmlns:a="http://schemas.openxmlformats.org/drawingml/2006/main" flipV="1">
          <a:off x="1566502" y="510216"/>
          <a:ext cx="0" cy="1773185"/>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0.7738</cdr:x>
      <cdr:y>0.173</cdr:y>
    </cdr:from>
    <cdr:to>
      <cdr:x>0.7738</cdr:x>
      <cdr:y>0.759</cdr:y>
    </cdr:to>
    <cdr:cxnSp macro="">
      <cdr:nvCxnSpPr>
        <cdr:cNvPr id="10" name="Straight Connector 9">
          <a:extLst xmlns:a="http://schemas.openxmlformats.org/drawingml/2006/main">
            <a:ext uri="{FF2B5EF4-FFF2-40B4-BE49-F238E27FC236}">
              <a16:creationId xmlns:a16="http://schemas.microsoft.com/office/drawing/2014/main" id="{FB9BC07B-0358-A9FD-0943-B37512A19296}"/>
            </a:ext>
          </a:extLst>
        </cdr:cNvPr>
        <cdr:cNvCxnSpPr/>
      </cdr:nvCxnSpPr>
      <cdr:spPr>
        <a:xfrm xmlns:a="http://schemas.openxmlformats.org/drawingml/2006/main" flipV="1">
          <a:off x="5462626" y="523470"/>
          <a:ext cx="0" cy="1773185"/>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0.0979</cdr:x>
      <cdr:y>0.47894</cdr:y>
    </cdr:from>
    <cdr:to>
      <cdr:x>0.19512</cdr:x>
      <cdr:y>0.72306</cdr:y>
    </cdr:to>
    <cdr:sp macro="" textlink="">
      <cdr:nvSpPr>
        <cdr:cNvPr id="16" name="TextBox 68">
          <a:extLst xmlns:a="http://schemas.openxmlformats.org/drawingml/2006/main">
            <a:ext uri="{FF2B5EF4-FFF2-40B4-BE49-F238E27FC236}">
              <a16:creationId xmlns:a16="http://schemas.microsoft.com/office/drawing/2014/main" id="{DAB2FA0A-086F-2C91-EA04-4D51886137FA}"/>
            </a:ext>
          </a:extLst>
        </cdr:cNvPr>
        <cdr:cNvSpPr txBox="1"/>
      </cdr:nvSpPr>
      <cdr:spPr>
        <a:xfrm xmlns:a="http://schemas.openxmlformats.org/drawingml/2006/main">
          <a:off x="691127" y="1449218"/>
          <a:ext cx="686322" cy="738686"/>
        </a:xfrm>
        <a:prstGeom xmlns:a="http://schemas.openxmlformats.org/drawingml/2006/main" prst="rect">
          <a:avLst/>
        </a:prstGeom>
        <a:noFill xmlns:a="http://schemas.openxmlformats.org/drawingml/2006/main"/>
      </cdr:spPr>
      <cdr:txBody>
        <a:bodyPr xmlns:a="http://schemas.openxmlformats.org/drawingml/2006/main" wrap="square" lIns="0" rIns="0" rtlCol="0">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ctr"/>
          <a:r>
            <a:rPr lang="en-US" sz="1400" b="1" dirty="0">
              <a:solidFill>
                <a:schemeClr val="bg1"/>
              </a:solidFill>
            </a:rPr>
            <a:t>Winter Shoulder</a:t>
          </a:r>
        </a:p>
        <a:p xmlns:a="http://schemas.openxmlformats.org/drawingml/2006/main">
          <a:pPr algn="ctr"/>
          <a:r>
            <a:rPr lang="en-US" sz="1400" b="1" dirty="0">
              <a:solidFill>
                <a:schemeClr val="bg1"/>
              </a:solidFill>
            </a:rPr>
            <a:t>$$</a:t>
          </a:r>
        </a:p>
      </cdr:txBody>
    </cdr:sp>
  </cdr:relSizeAnchor>
  <cdr:relSizeAnchor xmlns:cdr="http://schemas.openxmlformats.org/drawingml/2006/chartDrawing">
    <cdr:from>
      <cdr:x>0.06883</cdr:x>
      <cdr:y>0.601</cdr:y>
    </cdr:from>
    <cdr:to>
      <cdr:x>0.0979</cdr:x>
      <cdr:y>0.601</cdr:y>
    </cdr:to>
    <cdr:cxnSp macro="">
      <cdr:nvCxnSpPr>
        <cdr:cNvPr id="17" name="Straight Arrow Connector 16">
          <a:extLst xmlns:a="http://schemas.openxmlformats.org/drawingml/2006/main">
            <a:ext uri="{FF2B5EF4-FFF2-40B4-BE49-F238E27FC236}">
              <a16:creationId xmlns:a16="http://schemas.microsoft.com/office/drawing/2014/main" id="{73E1D587-E6D3-AA5C-D47F-CAED1C1E5BAC}"/>
            </a:ext>
          </a:extLst>
        </cdr:cNvPr>
        <cdr:cNvCxnSpPr>
          <a:cxnSpLocks xmlns:a="http://schemas.openxmlformats.org/drawingml/2006/main"/>
          <a:stCxn xmlns:a="http://schemas.openxmlformats.org/drawingml/2006/main" id="16" idx="1"/>
        </cdr:cNvCxnSpPr>
      </cdr:nvCxnSpPr>
      <cdr:spPr>
        <a:xfrm xmlns:a="http://schemas.openxmlformats.org/drawingml/2006/main" flipH="1">
          <a:off x="485908" y="1818561"/>
          <a:ext cx="205219"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0.19512</cdr:x>
      <cdr:y>0.601</cdr:y>
    </cdr:from>
    <cdr:to>
      <cdr:x>0.22214</cdr:x>
      <cdr:y>0.601</cdr:y>
    </cdr:to>
    <cdr:cxnSp macro="">
      <cdr:nvCxnSpPr>
        <cdr:cNvPr id="18" name="Straight Arrow Connector 17">
          <a:extLst xmlns:a="http://schemas.openxmlformats.org/drawingml/2006/main">
            <a:ext uri="{FF2B5EF4-FFF2-40B4-BE49-F238E27FC236}">
              <a16:creationId xmlns:a16="http://schemas.microsoft.com/office/drawing/2014/main" id="{69869E11-33F6-5DD1-52A6-BAB5A2F3B2AA}"/>
            </a:ext>
          </a:extLst>
        </cdr:cNvPr>
        <cdr:cNvCxnSpPr>
          <a:cxnSpLocks xmlns:a="http://schemas.openxmlformats.org/drawingml/2006/main"/>
          <a:stCxn xmlns:a="http://schemas.openxmlformats.org/drawingml/2006/main" id="16" idx="3"/>
        </cdr:cNvCxnSpPr>
      </cdr:nvCxnSpPr>
      <cdr:spPr>
        <a:xfrm xmlns:a="http://schemas.openxmlformats.org/drawingml/2006/main">
          <a:off x="1377449" y="1818561"/>
          <a:ext cx="190747" cy="0"/>
        </a:xfrm>
        <a:prstGeom xmlns:a="http://schemas.openxmlformats.org/drawingml/2006/main" prst="straightConnector1">
          <a:avLst/>
        </a:prstGeom>
        <a:ln xmlns:a="http://schemas.openxmlformats.org/drawingml/2006/main" w="19050">
          <a:solidFill>
            <a:schemeClr val="bg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0.44825</cdr:x>
      <cdr:y>0.12487</cdr:y>
    </cdr:from>
    <cdr:to>
      <cdr:x>0.7177</cdr:x>
      <cdr:y>0.20775</cdr:y>
    </cdr:to>
    <cdr:sp macro="" textlink="">
      <cdr:nvSpPr>
        <cdr:cNvPr id="7" name="TextBox 6">
          <a:extLst xmlns:a="http://schemas.openxmlformats.org/drawingml/2006/main">
            <a:ext uri="{FF2B5EF4-FFF2-40B4-BE49-F238E27FC236}">
              <a16:creationId xmlns:a16="http://schemas.microsoft.com/office/drawing/2014/main" id="{5A5C6C2F-0E6B-20E3-EA6A-E16815B4CA9E}"/>
            </a:ext>
          </a:extLst>
        </cdr:cNvPr>
        <cdr:cNvSpPr txBox="1"/>
      </cdr:nvSpPr>
      <cdr:spPr>
        <a:xfrm xmlns:a="http://schemas.openxmlformats.org/drawingml/2006/main">
          <a:off x="3164400" y="377834"/>
          <a:ext cx="1902176" cy="250797"/>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000" b="1" kern="1200" dirty="0"/>
            <a:t>32,685 MWh Peak Demand</a:t>
          </a:r>
        </a:p>
      </cdr:txBody>
    </cdr:sp>
  </cdr:relSizeAnchor>
  <cdr:relSizeAnchor xmlns:cdr="http://schemas.openxmlformats.org/drawingml/2006/chartDrawing">
    <cdr:from>
      <cdr:x>0.3798</cdr:x>
      <cdr:y>0.1632</cdr:y>
    </cdr:from>
    <cdr:to>
      <cdr:x>0.45176</cdr:x>
      <cdr:y>0.1891</cdr:y>
    </cdr:to>
    <cdr:cxnSp macro="">
      <cdr:nvCxnSpPr>
        <cdr:cNvPr id="8" name="Straight Arrow Connector 7">
          <a:extLst xmlns:a="http://schemas.openxmlformats.org/drawingml/2006/main">
            <a:ext uri="{FF2B5EF4-FFF2-40B4-BE49-F238E27FC236}">
              <a16:creationId xmlns:a16="http://schemas.microsoft.com/office/drawing/2014/main" id="{6BF224D3-2CC4-BA78-9C43-3BCF2CA73D89}"/>
            </a:ext>
          </a:extLst>
        </cdr:cNvPr>
        <cdr:cNvCxnSpPr>
          <a:cxnSpLocks xmlns:a="http://schemas.openxmlformats.org/drawingml/2006/main"/>
        </cdr:cNvCxnSpPr>
      </cdr:nvCxnSpPr>
      <cdr:spPr>
        <a:xfrm xmlns:a="http://schemas.openxmlformats.org/drawingml/2006/main" flipH="1">
          <a:off x="2681184" y="493828"/>
          <a:ext cx="508000" cy="78371"/>
        </a:xfrm>
        <a:prstGeom xmlns:a="http://schemas.openxmlformats.org/drawingml/2006/main" prst="straightConnector1">
          <a:avLst/>
        </a:prstGeom>
        <a:ln xmlns:a="http://schemas.openxmlformats.org/drawingml/2006/main" w="19050">
          <a:solidFill>
            <a:schemeClr val="tx1"/>
          </a:solidFill>
          <a:prstDash val="solid"/>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0.01205</cdr:x>
      <cdr:y>0.0125</cdr:y>
    </cdr:from>
    <cdr:to>
      <cdr:x>0.97543</cdr:x>
      <cdr:y>0.09788</cdr:y>
    </cdr:to>
    <cdr:sp macro="" textlink="">
      <cdr:nvSpPr>
        <cdr:cNvPr id="2" name="TextBox 78">
          <a:extLst xmlns:a="http://schemas.openxmlformats.org/drawingml/2006/main">
            <a:ext uri="{FF2B5EF4-FFF2-40B4-BE49-F238E27FC236}">
              <a16:creationId xmlns:a16="http://schemas.microsoft.com/office/drawing/2014/main" id="{1965AE00-66A1-EE0A-4DAF-F449B7ECEF9D}"/>
            </a:ext>
          </a:extLst>
        </cdr:cNvPr>
        <cdr:cNvSpPr txBox="1"/>
      </cdr:nvSpPr>
      <cdr:spPr>
        <a:xfrm xmlns:a="http://schemas.openxmlformats.org/drawingml/2006/main">
          <a:off x="76273" y="31545"/>
          <a:ext cx="6096000" cy="21544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l" rtl="0">
            <a:defRPr sz="1400" b="0" i="0" u="none" strike="noStrike" kern="1200" spc="0" baseline="0">
              <a:solidFill>
                <a:prstClr val="black">
                  <a:lumMod val="65000"/>
                  <a:lumOff val="35000"/>
                </a:prstClr>
              </a:solidFill>
              <a:latin typeface="+mn-lt"/>
              <a:ea typeface="+mn-ea"/>
              <a:cs typeface="+mn-cs"/>
            </a:defRPr>
          </a:pPr>
          <a:r>
            <a:rPr lang="en-US" sz="800" b="1" dirty="0"/>
            <a:t>Midcontinent Independent System Operator, Inc. (MISO) electricity generation by energy source 04/7/2026 – 04/10/2026,</a:t>
          </a:r>
          <a:r>
            <a:rPr lang="en-US" sz="800" b="1" baseline="0" dirty="0"/>
            <a:t> Eastern time</a:t>
          </a:r>
          <a:endParaRPr lang="en-US" sz="800" b="1" dirty="0"/>
        </a:p>
      </cdr:txBody>
    </cdr:sp>
  </cdr:relSizeAnchor>
  <cdr:relSizeAnchor xmlns:cdr="http://schemas.openxmlformats.org/drawingml/2006/chartDrawing">
    <cdr:from>
      <cdr:x>0.09558</cdr:x>
      <cdr:y>0.14881</cdr:y>
    </cdr:from>
    <cdr:to>
      <cdr:x>0.98216</cdr:x>
      <cdr:y>0.14881</cdr:y>
    </cdr:to>
    <cdr:cxnSp macro="">
      <cdr:nvCxnSpPr>
        <cdr:cNvPr id="4" name="Straight Connector 3">
          <a:extLst xmlns:a="http://schemas.openxmlformats.org/drawingml/2006/main">
            <a:ext uri="{FF2B5EF4-FFF2-40B4-BE49-F238E27FC236}">
              <a16:creationId xmlns:a16="http://schemas.microsoft.com/office/drawing/2014/main" id="{BD19EA4C-75B6-D246-1C11-1800C9BADF09}"/>
            </a:ext>
          </a:extLst>
        </cdr:cNvPr>
        <cdr:cNvCxnSpPr/>
      </cdr:nvCxnSpPr>
      <cdr:spPr>
        <a:xfrm xmlns:a="http://schemas.openxmlformats.org/drawingml/2006/main">
          <a:off x="622757" y="375478"/>
          <a:ext cx="5776652" cy="0"/>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0.66197</cdr:x>
      <cdr:y>0.37514</cdr:y>
    </cdr:from>
    <cdr:to>
      <cdr:x>0.9159</cdr:x>
      <cdr:y>0.47963</cdr:y>
    </cdr:to>
    <cdr:sp macro="" textlink="">
      <cdr:nvSpPr>
        <cdr:cNvPr id="5" name="TextBox 4">
          <a:extLst xmlns:a="http://schemas.openxmlformats.org/drawingml/2006/main">
            <a:ext uri="{FF2B5EF4-FFF2-40B4-BE49-F238E27FC236}">
              <a16:creationId xmlns:a16="http://schemas.microsoft.com/office/drawing/2014/main" id="{60CDB75B-D12E-FF65-846B-A6C6C27DD252}"/>
            </a:ext>
          </a:extLst>
        </cdr:cNvPr>
        <cdr:cNvSpPr txBox="1"/>
      </cdr:nvSpPr>
      <cdr:spPr>
        <a:xfrm xmlns:a="http://schemas.openxmlformats.org/drawingml/2006/main">
          <a:off x="4188791" y="946564"/>
          <a:ext cx="1606826" cy="263663"/>
        </a:xfrm>
        <a:prstGeom xmlns:a="http://schemas.openxmlformats.org/drawingml/2006/main" prst="rect">
          <a:avLst/>
        </a:prstGeom>
      </cdr:spPr>
      <cdr:txBody>
        <a:bodyPr xmlns:a="http://schemas.openxmlformats.org/drawingml/2006/main" vertOverflow="clip" wrap="none" rIns="274320" rtlCol="0"/>
        <a:lstStyle xmlns:a="http://schemas.openxmlformats.org/drawingml/2006/main"/>
        <a:p xmlns:a="http://schemas.openxmlformats.org/drawingml/2006/main">
          <a:r>
            <a:rPr lang="en-US" sz="1100" b="1" kern="1200" dirty="0"/>
            <a:t>94% Conventional Power </a:t>
          </a:r>
        </a:p>
      </cdr:txBody>
    </cdr:sp>
  </cdr:relSizeAnchor>
  <cdr:relSizeAnchor xmlns:cdr="http://schemas.openxmlformats.org/drawingml/2006/chartDrawing">
    <cdr:from>
      <cdr:x>0.9159</cdr:x>
      <cdr:y>0.15467</cdr:y>
    </cdr:from>
    <cdr:to>
      <cdr:x>0.95458</cdr:x>
      <cdr:y>0.42738</cdr:y>
    </cdr:to>
    <cdr:cxnSp macro="">
      <cdr:nvCxnSpPr>
        <cdr:cNvPr id="7" name="Connector: Curved 6">
          <a:extLst xmlns:a="http://schemas.openxmlformats.org/drawingml/2006/main">
            <a:ext uri="{FF2B5EF4-FFF2-40B4-BE49-F238E27FC236}">
              <a16:creationId xmlns:a16="http://schemas.microsoft.com/office/drawing/2014/main" id="{B8F9E699-45BA-43B0-922B-1C2DE1170CF4}"/>
            </a:ext>
          </a:extLst>
        </cdr:cNvPr>
        <cdr:cNvCxnSpPr>
          <a:stCxn xmlns:a="http://schemas.openxmlformats.org/drawingml/2006/main" id="5" idx="3"/>
        </cdr:cNvCxnSpPr>
      </cdr:nvCxnSpPr>
      <cdr:spPr>
        <a:xfrm xmlns:a="http://schemas.openxmlformats.org/drawingml/2006/main" flipV="1">
          <a:off x="5967691" y="390283"/>
          <a:ext cx="251996" cy="688113"/>
        </a:xfrm>
        <a:prstGeom xmlns:a="http://schemas.openxmlformats.org/drawingml/2006/main" prst="curvedConnector2">
          <a:avLst/>
        </a:prstGeom>
        <a:ln xmlns:a="http://schemas.openxmlformats.org/drawingml/2006/main" w="19050">
          <a:solidFill>
            <a:schemeClr val="tx1"/>
          </a:solidFill>
          <a:prstDash val="sysDot"/>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0.3844</cdr:x>
      <cdr:y>0.32415</cdr:y>
    </cdr:from>
    <cdr:to>
      <cdr:x>0.54426</cdr:x>
      <cdr:y>0.62499</cdr:y>
    </cdr:to>
    <cdr:pic>
      <cdr:nvPicPr>
        <cdr:cNvPr id="16" name="Picture 15">
          <a:extLst xmlns:a="http://schemas.openxmlformats.org/drawingml/2006/main">
            <a:ext uri="{FF2B5EF4-FFF2-40B4-BE49-F238E27FC236}">
              <a16:creationId xmlns:a16="http://schemas.microsoft.com/office/drawing/2014/main" id="{E879C279-E75A-52B0-B178-F0C19C6B0454}"/>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clrChange>
            <a:clrFrom>
              <a:srgbClr val="FFFFFF"/>
            </a:clrFrom>
            <a:clrTo>
              <a:srgbClr val="FFFFFF">
                <a:alpha val="0"/>
              </a:srgbClr>
            </a:clrTo>
          </a:clrChange>
          <a:duotone>
            <a:prstClr val="black"/>
            <a:schemeClr val="accent6">
              <a:tint val="45000"/>
              <a:satMod val="400000"/>
            </a:schemeClr>
          </a:duotone>
        </a:blip>
        <a:stretch xmlns:a="http://schemas.openxmlformats.org/drawingml/2006/main">
          <a:fillRect/>
        </a:stretch>
      </cdr:blipFill>
      <cdr:spPr>
        <a:xfrm xmlns:a="http://schemas.openxmlformats.org/drawingml/2006/main">
          <a:off x="2504631" y="849417"/>
          <a:ext cx="1041608" cy="788339"/>
        </a:xfrm>
        <a:prstGeom xmlns:a="http://schemas.openxmlformats.org/drawingml/2006/main" prst="rect">
          <a:avLst/>
        </a:prstGeom>
      </cdr:spPr>
    </cdr:pic>
  </cdr:relSizeAnchor>
  <cdr:relSizeAnchor xmlns:cdr="http://schemas.openxmlformats.org/drawingml/2006/chartDrawing">
    <cdr:from>
      <cdr:x>0.09424</cdr:x>
      <cdr:y>0.30874</cdr:y>
    </cdr:from>
    <cdr:to>
      <cdr:x>0.45085</cdr:x>
      <cdr:y>0.55486</cdr:y>
    </cdr:to>
    <cdr:sp macro="" textlink="">
      <cdr:nvSpPr>
        <cdr:cNvPr id="18" name="TextBox 17">
          <a:extLst xmlns:a="http://schemas.openxmlformats.org/drawingml/2006/main">
            <a:ext uri="{FF2B5EF4-FFF2-40B4-BE49-F238E27FC236}">
              <a16:creationId xmlns:a16="http://schemas.microsoft.com/office/drawing/2014/main" id="{B4E6CBF8-C289-0D52-62BE-6CD16F481DBD}"/>
            </a:ext>
          </a:extLst>
        </cdr:cNvPr>
        <cdr:cNvSpPr txBox="1"/>
      </cdr:nvSpPr>
      <cdr:spPr>
        <a:xfrm xmlns:a="http://schemas.openxmlformats.org/drawingml/2006/main">
          <a:off x="614018" y="809036"/>
          <a:ext cx="2323548" cy="64494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r>
            <a:rPr lang="en-US" sz="1200" b="1" kern="1200" dirty="0">
              <a:effectLst/>
            </a:rPr>
            <a:t>MISO </a:t>
          </a:r>
        </a:p>
        <a:p xmlns:a="http://schemas.openxmlformats.org/drawingml/2006/main">
          <a:r>
            <a:rPr lang="en-US" sz="1200" b="1" kern="1200" dirty="0"/>
            <a:t>3</a:t>
          </a:r>
          <a:r>
            <a:rPr lang="en-US" sz="1200" b="1" kern="1200" dirty="0">
              <a:effectLst/>
            </a:rPr>
            <a:t>67 Wind Farms - </a:t>
          </a:r>
          <a:r>
            <a:rPr lang="en-US" sz="1200" b="1" dirty="0"/>
            <a:t>33,490 MWh</a:t>
          </a:r>
          <a:endParaRPr lang="en-US" sz="1200" b="1" kern="1200" dirty="0">
            <a:effectLst/>
          </a:endParaRPr>
        </a:p>
        <a:p xmlns:a="http://schemas.openxmlformats.org/drawingml/2006/main">
          <a:r>
            <a:rPr lang="en-US" sz="1200" b="1" kern="1200" dirty="0">
              <a:effectLst/>
            </a:rPr>
            <a:t>1,120 Solar Farms - </a:t>
          </a:r>
          <a:r>
            <a:rPr lang="en-US" sz="1200" b="1" dirty="0"/>
            <a:t>21,272 MWh</a:t>
          </a:r>
          <a:endParaRPr lang="en-US" sz="1200" b="1" kern="1200" dirty="0">
            <a:effectLst/>
          </a:endParaRPr>
        </a:p>
        <a:p xmlns:a="http://schemas.openxmlformats.org/drawingml/2006/main">
          <a:endParaRPr lang="en-US" sz="1200" b="1" kern="1200" dirty="0">
            <a:effectLst/>
          </a:endParaRPr>
        </a:p>
      </cdr:txBody>
    </cdr:sp>
  </cdr:relSizeAnchor>
</c:userShapes>
</file>

<file path=ppt/drawings/drawing4.xml><?xml version="1.0" encoding="utf-8"?>
<c:userShapes xmlns:c="http://schemas.openxmlformats.org/drawingml/2006/chart">
  <cdr:relSizeAnchor xmlns:cdr="http://schemas.openxmlformats.org/drawingml/2006/chartDrawing">
    <cdr:from>
      <cdr:x>0.42105</cdr:x>
      <cdr:y>0.35437</cdr:y>
    </cdr:from>
    <cdr:to>
      <cdr:x>0.52562</cdr:x>
      <cdr:y>0.64563</cdr:y>
    </cdr:to>
    <cdr:pic>
      <cdr:nvPicPr>
        <cdr:cNvPr id="2" name="Picture 1">
          <a:extLst xmlns:a="http://schemas.openxmlformats.org/drawingml/2006/main">
            <a:ext uri="{FF2B5EF4-FFF2-40B4-BE49-F238E27FC236}">
              <a16:creationId xmlns:a16="http://schemas.microsoft.com/office/drawing/2014/main" id="{0C2AA391-E9FC-FE92-3C72-F44E48EF2F9E}"/>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clrChange>
            <a:clrFrom>
              <a:srgbClr val="FFFFFF"/>
            </a:clrFrom>
            <a:clrTo>
              <a:srgbClr val="FFFFFF">
                <a:alpha val="0"/>
              </a:srgbClr>
            </a:clrTo>
          </a:clrChange>
          <a:duotone>
            <a:prstClr val="black"/>
            <a:schemeClr val="accent6">
              <a:tint val="45000"/>
              <a:satMod val="400000"/>
            </a:schemeClr>
          </a:duotone>
        </a:blip>
        <a:stretch xmlns:a="http://schemas.openxmlformats.org/drawingml/2006/main">
          <a:fillRect/>
        </a:stretch>
      </cdr:blipFill>
      <cdr:spPr>
        <a:xfrm xmlns:a="http://schemas.openxmlformats.org/drawingml/2006/main">
          <a:off x="2685775" y="923546"/>
          <a:ext cx="667026" cy="759102"/>
        </a:xfrm>
        <a:prstGeom xmlns:a="http://schemas.openxmlformats.org/drawingml/2006/main" prst="rect">
          <a:avLst/>
        </a:prstGeom>
      </cdr:spPr>
    </cdr:pic>
  </cdr:relSizeAnchor>
  <cdr:relSizeAnchor xmlns:cdr="http://schemas.openxmlformats.org/drawingml/2006/chartDrawing">
    <cdr:from>
      <cdr:x>0.0576</cdr:x>
      <cdr:y>0.21102</cdr:y>
    </cdr:from>
    <cdr:to>
      <cdr:x>0.97192</cdr:x>
      <cdr:y>0.21102</cdr:y>
    </cdr:to>
    <cdr:cxnSp macro="">
      <cdr:nvCxnSpPr>
        <cdr:cNvPr id="6" name="Straight Connector 5">
          <a:extLst xmlns:a="http://schemas.openxmlformats.org/drawingml/2006/main">
            <a:ext uri="{FF2B5EF4-FFF2-40B4-BE49-F238E27FC236}">
              <a16:creationId xmlns:a16="http://schemas.microsoft.com/office/drawing/2014/main" id="{9268207E-C656-31C0-CFE3-543B6ACEACCA}"/>
            </a:ext>
          </a:extLst>
        </cdr:cNvPr>
        <cdr:cNvCxnSpPr/>
      </cdr:nvCxnSpPr>
      <cdr:spPr>
        <a:xfrm xmlns:a="http://schemas.openxmlformats.org/drawingml/2006/main">
          <a:off x="353391" y="549965"/>
          <a:ext cx="5610087" cy="0"/>
        </a:xfrm>
        <a:prstGeom xmlns:a="http://schemas.openxmlformats.org/drawingml/2006/main" prst="line">
          <a:avLst/>
        </a:prstGeom>
        <a:ln xmlns:a="http://schemas.openxmlformats.org/drawingml/2006/main" w="19050">
          <a:solidFill>
            <a:schemeClr val="tx1"/>
          </a:solidFill>
          <a:prstDash val="sysDot"/>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0.66505</cdr:x>
      <cdr:y>0.33138</cdr:y>
    </cdr:from>
    <cdr:to>
      <cdr:x>0.92693</cdr:x>
      <cdr:y>0.43255</cdr:y>
    </cdr:to>
    <cdr:sp macro="" textlink="">
      <cdr:nvSpPr>
        <cdr:cNvPr id="7" name="TextBox 2">
          <a:extLst xmlns:a="http://schemas.openxmlformats.org/drawingml/2006/main">
            <a:ext uri="{FF2B5EF4-FFF2-40B4-BE49-F238E27FC236}">
              <a16:creationId xmlns:a16="http://schemas.microsoft.com/office/drawing/2014/main" id="{C600E62A-2953-EFDB-46C1-A3B9EB3740CA}"/>
            </a:ext>
          </a:extLst>
        </cdr:cNvPr>
        <cdr:cNvSpPr txBox="1"/>
      </cdr:nvSpPr>
      <cdr:spPr>
        <a:xfrm xmlns:a="http://schemas.openxmlformats.org/drawingml/2006/main">
          <a:off x="4080565" y="863641"/>
          <a:ext cx="1606826" cy="263663"/>
        </a:xfrm>
        <a:prstGeom xmlns:a="http://schemas.openxmlformats.org/drawingml/2006/main" prst="rect">
          <a:avLst/>
        </a:prstGeom>
      </cdr:spPr>
      <cdr:txBody>
        <a:bodyPr xmlns:a="http://schemas.openxmlformats.org/drawingml/2006/main" wrap="none" rIns="274320"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100" b="1" kern="1200" dirty="0"/>
            <a:t>82% Conventional Power </a:t>
          </a:r>
        </a:p>
      </cdr:txBody>
    </cdr:sp>
  </cdr:relSizeAnchor>
  <cdr:relSizeAnchor xmlns:cdr="http://schemas.openxmlformats.org/drawingml/2006/chartDrawing">
    <cdr:from>
      <cdr:x>0.56371</cdr:x>
      <cdr:y>0.22567</cdr:y>
    </cdr:from>
    <cdr:to>
      <cdr:x>0.66505</cdr:x>
      <cdr:y>0.38196</cdr:y>
    </cdr:to>
    <cdr:cxnSp macro="">
      <cdr:nvCxnSpPr>
        <cdr:cNvPr id="8" name="Connector: Curved 7">
          <a:extLst xmlns:a="http://schemas.openxmlformats.org/drawingml/2006/main">
            <a:ext uri="{FF2B5EF4-FFF2-40B4-BE49-F238E27FC236}">
              <a16:creationId xmlns:a16="http://schemas.microsoft.com/office/drawing/2014/main" id="{2092FC95-D3DD-33BB-788A-415190C293E8}"/>
            </a:ext>
          </a:extLst>
        </cdr:cNvPr>
        <cdr:cNvCxnSpPr>
          <a:stCxn xmlns:a="http://schemas.openxmlformats.org/drawingml/2006/main" id="7" idx="1"/>
        </cdr:cNvCxnSpPr>
      </cdr:nvCxnSpPr>
      <cdr:spPr>
        <a:xfrm xmlns:a="http://schemas.openxmlformats.org/drawingml/2006/main" rot="10800000">
          <a:off x="3595757" y="588137"/>
          <a:ext cx="646387" cy="407336"/>
        </a:xfrm>
        <a:prstGeom xmlns:a="http://schemas.openxmlformats.org/drawingml/2006/main" prst="curvedConnector3">
          <a:avLst>
            <a:gd name="adj1" fmla="val 50000"/>
          </a:avLst>
        </a:prstGeom>
        <a:ln xmlns:a="http://schemas.openxmlformats.org/drawingml/2006/main" w="19050">
          <a:solidFill>
            <a:schemeClr val="tx1"/>
          </a:solidFill>
          <a:prstDash val="sysDot"/>
          <a:tailEnd type="triangle"/>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dr:relSizeAnchor xmlns:cdr="http://schemas.openxmlformats.org/drawingml/2006/chartDrawing">
    <cdr:from>
      <cdr:x>0</cdr:x>
      <cdr:y>0.00252</cdr:y>
    </cdr:from>
    <cdr:to>
      <cdr:x>0.99352</cdr:x>
      <cdr:y>0.08519</cdr:y>
    </cdr:to>
    <cdr:sp macro="" textlink="">
      <cdr:nvSpPr>
        <cdr:cNvPr id="13" name="TextBox 78">
          <a:extLst xmlns:a="http://schemas.openxmlformats.org/drawingml/2006/main">
            <a:ext uri="{FF2B5EF4-FFF2-40B4-BE49-F238E27FC236}">
              <a16:creationId xmlns:a16="http://schemas.microsoft.com/office/drawing/2014/main" id="{52BE79C4-651A-9383-5BC2-BB6F32A39A8A}"/>
            </a:ext>
          </a:extLst>
        </cdr:cNvPr>
        <cdr:cNvSpPr txBox="1"/>
      </cdr:nvSpPr>
      <cdr:spPr>
        <a:xfrm xmlns:a="http://schemas.openxmlformats.org/drawingml/2006/main">
          <a:off x="-5627757" y="6578"/>
          <a:ext cx="6096000" cy="215444"/>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xmlns:a="http://schemas.openxmlformats.org/drawingml/2006/main">
          <a:pPr algn="l" rtl="0">
            <a:defRPr sz="1400" b="0" i="0" u="none" strike="noStrike" kern="1200" spc="0" baseline="0">
              <a:solidFill>
                <a:prstClr val="black">
                  <a:lumMod val="65000"/>
                  <a:lumOff val="35000"/>
                </a:prstClr>
              </a:solidFill>
              <a:latin typeface="+mn-lt"/>
              <a:ea typeface="+mn-ea"/>
              <a:cs typeface="+mn-cs"/>
            </a:defRPr>
          </a:pPr>
          <a:r>
            <a:rPr lang="en-US" sz="800" b="1" dirty="0"/>
            <a:t>Electric Reliability Council of Texas, Inc. (ERCO) electricity generation by energy source 04/3/2026 – 04/09/2026,</a:t>
          </a:r>
          <a:r>
            <a:rPr lang="en-US" sz="800" b="1" baseline="0" dirty="0"/>
            <a:t> Central time</a:t>
          </a:r>
          <a:endParaRPr lang="en-US" sz="800" b="1" dirty="0"/>
        </a:p>
      </cdr:txBody>
    </cdr:sp>
  </cdr:relSizeAnchor>
  <cdr:relSizeAnchor xmlns:cdr="http://schemas.openxmlformats.org/drawingml/2006/chartDrawing">
    <cdr:from>
      <cdr:x>0.07999</cdr:x>
      <cdr:y>0.28623</cdr:y>
    </cdr:from>
    <cdr:to>
      <cdr:x>0.44425</cdr:x>
      <cdr:y>0.53369</cdr:y>
    </cdr:to>
    <cdr:sp macro="" textlink="">
      <cdr:nvSpPr>
        <cdr:cNvPr id="16" name="TextBox 1">
          <a:extLst xmlns:a="http://schemas.openxmlformats.org/drawingml/2006/main">
            <a:ext uri="{FF2B5EF4-FFF2-40B4-BE49-F238E27FC236}">
              <a16:creationId xmlns:a16="http://schemas.microsoft.com/office/drawing/2014/main" id="{6E5F747F-C858-E5AE-295B-ED7076A9BE2B}"/>
            </a:ext>
          </a:extLst>
        </cdr:cNvPr>
        <cdr:cNvSpPr txBox="1"/>
      </cdr:nvSpPr>
      <cdr:spPr>
        <a:xfrm xmlns:a="http://schemas.openxmlformats.org/drawingml/2006/main">
          <a:off x="510209" y="745962"/>
          <a:ext cx="2323548" cy="644940"/>
        </a:xfrm>
        <a:prstGeom xmlns:a="http://schemas.openxmlformats.org/drawingml/2006/main" prst="rect">
          <a:avLst/>
        </a:prstGeom>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r>
            <a:rPr lang="en-US" sz="1200" b="1" kern="1200" dirty="0">
              <a:effectLst/>
            </a:rPr>
            <a:t>Texas (mostly ERCO) </a:t>
          </a:r>
        </a:p>
        <a:p xmlns:a="http://schemas.openxmlformats.org/drawingml/2006/main">
          <a:r>
            <a:rPr lang="en-US" sz="1200" b="1" kern="1200" dirty="0"/>
            <a:t>230</a:t>
          </a:r>
          <a:r>
            <a:rPr lang="en-US" sz="1200" b="1" kern="1200" dirty="0">
              <a:effectLst/>
            </a:rPr>
            <a:t> Wind Farms - </a:t>
          </a:r>
          <a:r>
            <a:rPr lang="en-US" sz="1200" b="1" dirty="0"/>
            <a:t>43,962 MWh</a:t>
          </a:r>
          <a:endParaRPr lang="en-US" sz="1200" b="1" kern="1200" dirty="0">
            <a:effectLst/>
          </a:endParaRPr>
        </a:p>
        <a:p xmlns:a="http://schemas.openxmlformats.org/drawingml/2006/main">
          <a:r>
            <a:rPr lang="en-US" sz="1200" b="1" kern="1200" dirty="0">
              <a:effectLst/>
            </a:rPr>
            <a:t>231 Solar Farms - </a:t>
          </a:r>
          <a:r>
            <a:rPr lang="en-US" sz="1200" b="1" dirty="0"/>
            <a:t>31,292 MWh</a:t>
          </a:r>
          <a:endParaRPr lang="en-US" sz="1200" b="1" kern="1200" dirty="0">
            <a:effectLst/>
          </a:endParaRPr>
        </a:p>
        <a:p xmlns:a="http://schemas.openxmlformats.org/drawingml/2006/main">
          <a:endParaRPr lang="en-US" sz="1200" b="1" kern="1200" dirty="0">
            <a:effectLst/>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cdr:x>
      <cdr:y>0</cdr:y>
    </cdr:from>
    <cdr:to>
      <cdr:x>0.96346</cdr:x>
      <cdr:y>0.0725</cdr:y>
    </cdr:to>
    <cdr:sp macro="" textlink="">
      <cdr:nvSpPr>
        <cdr:cNvPr id="3" name="TextBox 57">
          <a:extLst xmlns:a="http://schemas.openxmlformats.org/drawingml/2006/main">
            <a:ext uri="{FF2B5EF4-FFF2-40B4-BE49-F238E27FC236}">
              <a16:creationId xmlns:a16="http://schemas.microsoft.com/office/drawing/2014/main" id="{4A873DA1-9292-345E-137F-A45A2DF80321}"/>
            </a:ext>
          </a:extLst>
        </cdr:cNvPr>
        <cdr:cNvSpPr txBox="1"/>
      </cdr:nvSpPr>
      <cdr:spPr>
        <a:xfrm xmlns:a="http://schemas.openxmlformats.org/drawingml/2006/main">
          <a:off x="-5944570" y="0"/>
          <a:ext cx="5627756" cy="230832"/>
        </a:xfrm>
        <a:prstGeom xmlns:a="http://schemas.openxmlformats.org/drawingml/2006/main" prst="rect">
          <a:avLst/>
        </a:prstGeom>
        <a:noFill xmlns:a="http://schemas.openxmlformats.org/drawingml/2006/main"/>
      </cdr:spPr>
      <cdr:txBody>
        <a:bodyPr xmlns:a="http://schemas.openxmlformats.org/drawingml/2006/main" wrap="square">
          <a:spAutoFit/>
        </a:bodyPr>
        <a:lstStyle xmlns:a="http://schemas.openxmlformats.org/drawingml/2006/main">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xmlns:a="http://schemas.openxmlformats.org/drawingml/2006/main">
          <a:pPr algn="ctr" rtl="0">
            <a:defRPr sz="1400" b="0" i="0" u="none" strike="noStrike" kern="1200" spc="0" baseline="0">
              <a:solidFill>
                <a:prstClr val="black">
                  <a:lumMod val="65000"/>
                  <a:lumOff val="35000"/>
                </a:prstClr>
              </a:solidFill>
              <a:latin typeface="+mn-lt"/>
              <a:ea typeface="+mn-ea"/>
              <a:cs typeface="+mn-cs"/>
            </a:defRPr>
          </a:pPr>
          <a:r>
            <a:rPr lang="en-US" sz="900" b="1" dirty="0"/>
            <a:t>Tennessee Valley Authority (TVA) electricity generation by energy source 1/24/2026</a:t>
          </a:r>
          <a:r>
            <a:rPr lang="en-US" sz="900" b="1" baseline="0" dirty="0"/>
            <a:t> – 1/28/2026, Central Time</a:t>
          </a:r>
          <a:r>
            <a:rPr lang="en-US" sz="900" b="1" dirty="0"/>
            <a:t> </a:t>
          </a:r>
        </a:p>
      </cdr:txBody>
    </cdr:sp>
  </cdr:relSizeAnchor>
  <cdr:relSizeAnchor xmlns:cdr="http://schemas.openxmlformats.org/drawingml/2006/chartDrawing">
    <cdr:from>
      <cdr:x>0.36328</cdr:x>
      <cdr:y>0.08666</cdr:y>
    </cdr:from>
    <cdr:to>
      <cdr:x>0.46235</cdr:x>
      <cdr:y>0.16631</cdr:y>
    </cdr:to>
    <cdr:sp macro="" textlink="">
      <cdr:nvSpPr>
        <cdr:cNvPr id="4" name="Oval 3">
          <a:extLst xmlns:a="http://schemas.openxmlformats.org/drawingml/2006/main">
            <a:ext uri="{FF2B5EF4-FFF2-40B4-BE49-F238E27FC236}">
              <a16:creationId xmlns:a16="http://schemas.microsoft.com/office/drawing/2014/main" id="{C045DD89-9F37-EEB1-2A95-C1F9C2153C71}"/>
            </a:ext>
          </a:extLst>
        </cdr:cNvPr>
        <cdr:cNvSpPr/>
      </cdr:nvSpPr>
      <cdr:spPr>
        <a:xfrm xmlns:a="http://schemas.openxmlformats.org/drawingml/2006/main">
          <a:off x="2121973" y="275897"/>
          <a:ext cx="578678" cy="253585"/>
        </a:xfrm>
        <a:prstGeom xmlns:a="http://schemas.openxmlformats.org/drawingml/2006/main" prst="ellipse">
          <a:avLst/>
        </a:prstGeom>
        <a:noFill xmlns:a="http://schemas.openxmlformats.org/drawingml/2006/main"/>
      </cdr:spPr>
      <cdr:style>
        <a:lnRef xmlns:a="http://schemas.openxmlformats.org/drawingml/2006/main" idx="2">
          <a:schemeClr val="accent1">
            <a:shade val="15000"/>
          </a:schemeClr>
        </a:lnRef>
        <a:fillRef xmlns:a="http://schemas.openxmlformats.org/drawingml/2006/main" idx="1">
          <a:schemeClr val="accent1"/>
        </a:fillRef>
        <a:effectRef xmlns:a="http://schemas.openxmlformats.org/drawingml/2006/main" idx="0">
          <a:schemeClr val="accent1"/>
        </a:effectRef>
        <a:fontRef xmlns:a="http://schemas.openxmlformats.org/drawingml/2006/main" idx="minor">
          <a:schemeClr val="lt1"/>
        </a:fontRef>
      </cdr:style>
      <cdr:txBody>
        <a:bodyPr xmlns:a="http://schemas.openxmlformats.org/drawingml/2006/main" rtlCol="0" anchor="ctr"/>
        <a:lstStyle xmlns:a="http://schemas.openxmlformats.org/drawingml/2006/main">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xmlns:a="http://schemas.openxmlformats.org/drawingml/2006/main">
          <a:pPr algn="ctr"/>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608690"/>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3" y="0"/>
            <a:ext cx="3077739" cy="608690"/>
          </a:xfrm>
          <a:prstGeom prst="rect">
            <a:avLst/>
          </a:prstGeom>
        </p:spPr>
        <p:txBody>
          <a:bodyPr vert="horz" lIns="94229" tIns="47114" rIns="94229" bIns="47114" rtlCol="0"/>
          <a:lstStyle>
            <a:lvl1pPr algn="r">
              <a:defRPr sz="1200"/>
            </a:lvl1pPr>
          </a:lstStyle>
          <a:p>
            <a:fld id="{3E2AB371-E1CA-498E-982D-752DBB39316C}" type="datetimeFigureOut">
              <a:rPr lang="en-US" smtClean="0"/>
              <a:t>4/21/2026</a:t>
            </a:fld>
            <a:endParaRPr lang="en-US"/>
          </a:p>
        </p:txBody>
      </p:sp>
      <p:sp>
        <p:nvSpPr>
          <p:cNvPr id="4" name="Slide Image Placeholder 3"/>
          <p:cNvSpPr>
            <a:spLocks noGrp="1" noRot="1" noChangeAspect="1"/>
          </p:cNvSpPr>
          <p:nvPr>
            <p:ph type="sldImg" idx="2"/>
          </p:nvPr>
        </p:nvSpPr>
        <p:spPr>
          <a:xfrm>
            <a:off x="-87313" y="1516063"/>
            <a:ext cx="7277101" cy="4094162"/>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5838369"/>
            <a:ext cx="5681980" cy="4776847"/>
          </a:xfrm>
          <a:prstGeom prst="rect">
            <a:avLst/>
          </a:prstGeom>
        </p:spPr>
        <p:txBody>
          <a:bodyPr vert="horz" lIns="94229" tIns="47114" rIns="94229" bIns="47114"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11522987"/>
            <a:ext cx="3077739" cy="608689"/>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3" y="11522987"/>
            <a:ext cx="3077739" cy="608689"/>
          </a:xfrm>
          <a:prstGeom prst="rect">
            <a:avLst/>
          </a:prstGeom>
        </p:spPr>
        <p:txBody>
          <a:bodyPr vert="horz" lIns="94229" tIns="47114" rIns="94229" bIns="47114" rtlCol="0" anchor="b"/>
          <a:lstStyle>
            <a:lvl1pPr algn="r">
              <a:defRPr sz="1200"/>
            </a:lvl1pPr>
          </a:lstStyle>
          <a:p>
            <a:fld id="{652872CC-1021-4E55-93CD-B16EFEE52C55}" type="slidenum">
              <a:rPr lang="en-US" smtClean="0"/>
              <a:t>‹#›</a:t>
            </a:fld>
            <a:endParaRPr lang="en-US"/>
          </a:p>
        </p:txBody>
      </p:sp>
    </p:spTree>
    <p:extLst>
      <p:ext uri="{BB962C8B-B14F-4D97-AF65-F5344CB8AC3E}">
        <p14:creationId xmlns:p14="http://schemas.microsoft.com/office/powerpoint/2010/main" val="41405758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charts are directly from the US EIA grid production dashboard.</a:t>
            </a:r>
          </a:p>
          <a:p>
            <a:endParaRPr lang="en-US" dirty="0"/>
          </a:p>
          <a:p>
            <a:r>
              <a:rPr lang="en-US" dirty="0"/>
              <a:t>The chart on the left is of the full production picture at TVA for January 2026.</a:t>
            </a:r>
          </a:p>
          <a:p>
            <a:endParaRPr lang="en-US" dirty="0"/>
          </a:p>
          <a:p>
            <a:r>
              <a:rPr lang="en-US" dirty="0"/>
              <a:t>The chart on the right is only utility-scale solar and utility-scale solar with BESS.</a:t>
            </a:r>
          </a:p>
          <a:p>
            <a:endParaRPr lang="en-US" dirty="0"/>
          </a:p>
          <a:p>
            <a:r>
              <a:rPr lang="en-US" dirty="0"/>
              <a:t>Note that solar production is sketchy at best. Very inconsistent and during winter store Fern, solar production as near zero.</a:t>
            </a:r>
          </a:p>
          <a:p>
            <a:endParaRPr lang="en-US" dirty="0"/>
          </a:p>
          <a:p>
            <a:r>
              <a:rPr lang="en-US" dirty="0"/>
              <a:t>Consistency is the main issue with utility-scale solar. </a:t>
            </a:r>
          </a:p>
        </p:txBody>
      </p:sp>
      <p:sp>
        <p:nvSpPr>
          <p:cNvPr id="4" name="Slide Number Placeholder 3"/>
          <p:cNvSpPr>
            <a:spLocks noGrp="1"/>
          </p:cNvSpPr>
          <p:nvPr>
            <p:ph type="sldNum" sz="quarter" idx="5"/>
          </p:nvPr>
        </p:nvSpPr>
        <p:spPr/>
        <p:txBody>
          <a:bodyPr/>
          <a:lstStyle/>
          <a:p>
            <a:fld id="{652872CC-1021-4E55-93CD-B16EFEE52C55}" type="slidenum">
              <a:rPr lang="en-US" smtClean="0"/>
              <a:t>3</a:t>
            </a:fld>
            <a:endParaRPr lang="en-US"/>
          </a:p>
        </p:txBody>
      </p:sp>
    </p:spTree>
    <p:extLst>
      <p:ext uri="{BB962C8B-B14F-4D97-AF65-F5344CB8AC3E}">
        <p14:creationId xmlns:p14="http://schemas.microsoft.com/office/powerpoint/2010/main" val="25963491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charts are directly from the US EIA grid production dashboard.</a:t>
            </a:r>
          </a:p>
          <a:p>
            <a:endParaRPr lang="en-US" dirty="0"/>
          </a:p>
          <a:p>
            <a:r>
              <a:rPr lang="en-US" dirty="0"/>
              <a:t>This set of charts represents July 2025. While utility-scale solar production was better than January, it is still rather inconsistent.</a:t>
            </a:r>
          </a:p>
          <a:p>
            <a:endParaRPr lang="en-US" dirty="0"/>
          </a:p>
        </p:txBody>
      </p:sp>
      <p:sp>
        <p:nvSpPr>
          <p:cNvPr id="4" name="Slide Number Placeholder 3"/>
          <p:cNvSpPr>
            <a:spLocks noGrp="1"/>
          </p:cNvSpPr>
          <p:nvPr>
            <p:ph type="sldNum" sz="quarter" idx="5"/>
          </p:nvPr>
        </p:nvSpPr>
        <p:spPr/>
        <p:txBody>
          <a:bodyPr/>
          <a:lstStyle/>
          <a:p>
            <a:fld id="{652872CC-1021-4E55-93CD-B16EFEE52C55}" type="slidenum">
              <a:rPr lang="en-US" smtClean="0"/>
              <a:t>4</a:t>
            </a:fld>
            <a:endParaRPr lang="en-US"/>
          </a:p>
        </p:txBody>
      </p:sp>
    </p:spTree>
    <p:extLst>
      <p:ext uri="{BB962C8B-B14F-4D97-AF65-F5344CB8AC3E}">
        <p14:creationId xmlns:p14="http://schemas.microsoft.com/office/powerpoint/2010/main" val="28471886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charts are directly from the US EIA grid production dashboard.</a:t>
            </a:r>
          </a:p>
          <a:p>
            <a:endParaRPr lang="en-US" dirty="0"/>
          </a:p>
          <a:p>
            <a:r>
              <a:rPr lang="en-US" dirty="0"/>
              <a:t>This chart is when the Cumberland Coal Plant failed resulting in rolling outages. Note that utility-scale solar was not help at all.</a:t>
            </a:r>
          </a:p>
        </p:txBody>
      </p:sp>
      <p:sp>
        <p:nvSpPr>
          <p:cNvPr id="4" name="Slide Number Placeholder 3"/>
          <p:cNvSpPr>
            <a:spLocks noGrp="1"/>
          </p:cNvSpPr>
          <p:nvPr>
            <p:ph type="sldNum" sz="quarter" idx="5"/>
          </p:nvPr>
        </p:nvSpPr>
        <p:spPr/>
        <p:txBody>
          <a:bodyPr/>
          <a:lstStyle/>
          <a:p>
            <a:fld id="{652872CC-1021-4E55-93CD-B16EFEE52C55}" type="slidenum">
              <a:rPr lang="en-US" smtClean="0"/>
              <a:t>5</a:t>
            </a:fld>
            <a:endParaRPr lang="en-US"/>
          </a:p>
        </p:txBody>
      </p:sp>
    </p:spTree>
    <p:extLst>
      <p:ext uri="{BB962C8B-B14F-4D97-AF65-F5344CB8AC3E}">
        <p14:creationId xmlns:p14="http://schemas.microsoft.com/office/powerpoint/2010/main" val="10652811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charts are from a download of csv data from the US EIA grid production dashboard. They were loaded into a </a:t>
            </a:r>
            <a:r>
              <a:rPr lang="en-US" dirty="0" err="1"/>
              <a:t>postgesql</a:t>
            </a:r>
            <a:r>
              <a:rPr lang="en-US" dirty="0"/>
              <a:t> database and the weekday hourly min/max was generated using </a:t>
            </a:r>
            <a:r>
              <a:rPr lang="en-US" dirty="0" err="1"/>
              <a:t>sql</a:t>
            </a:r>
            <a:r>
              <a:rPr lang="en-US" dirty="0"/>
              <a:t>.</a:t>
            </a:r>
          </a:p>
          <a:p>
            <a:endParaRPr lang="en-US" dirty="0"/>
          </a:p>
          <a:p>
            <a:r>
              <a:rPr lang="en-US" dirty="0"/>
              <a:t>These charts are the weekday hourly minimum and maximum values for July 2025 and January 2026.</a:t>
            </a:r>
          </a:p>
          <a:p>
            <a:endParaRPr lang="en-US" dirty="0"/>
          </a:p>
          <a:p>
            <a:r>
              <a:rPr lang="en-US" dirty="0"/>
              <a:t>Note that the peak demand in July 2026 was 31,657 and the peak demand in January 2026 was 32,685. </a:t>
            </a:r>
          </a:p>
          <a:p>
            <a:endParaRPr lang="en-US" dirty="0"/>
          </a:p>
          <a:p>
            <a:r>
              <a:rPr lang="en-US" dirty="0"/>
              <a:t>We’ll look at this in more depth later.</a:t>
            </a:r>
          </a:p>
        </p:txBody>
      </p:sp>
      <p:sp>
        <p:nvSpPr>
          <p:cNvPr id="4" name="Slide Number Placeholder 3"/>
          <p:cNvSpPr>
            <a:spLocks noGrp="1"/>
          </p:cNvSpPr>
          <p:nvPr>
            <p:ph type="sldNum" sz="quarter" idx="5"/>
          </p:nvPr>
        </p:nvSpPr>
        <p:spPr/>
        <p:txBody>
          <a:bodyPr/>
          <a:lstStyle/>
          <a:p>
            <a:fld id="{652872CC-1021-4E55-93CD-B16EFEE52C55}" type="slidenum">
              <a:rPr lang="en-US" smtClean="0"/>
              <a:t>6</a:t>
            </a:fld>
            <a:endParaRPr lang="en-US"/>
          </a:p>
        </p:txBody>
      </p:sp>
    </p:spTree>
    <p:extLst>
      <p:ext uri="{BB962C8B-B14F-4D97-AF65-F5344CB8AC3E}">
        <p14:creationId xmlns:p14="http://schemas.microsoft.com/office/powerpoint/2010/main" val="17316504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a US map of the various Power authorities/operators directly from the US EIA grid power dashboard.</a:t>
            </a:r>
          </a:p>
        </p:txBody>
      </p:sp>
      <p:sp>
        <p:nvSpPr>
          <p:cNvPr id="4" name="Slide Number Placeholder 3"/>
          <p:cNvSpPr>
            <a:spLocks noGrp="1"/>
          </p:cNvSpPr>
          <p:nvPr>
            <p:ph type="sldNum" sz="quarter" idx="5"/>
          </p:nvPr>
        </p:nvSpPr>
        <p:spPr/>
        <p:txBody>
          <a:bodyPr/>
          <a:lstStyle/>
          <a:p>
            <a:fld id="{652872CC-1021-4E55-93CD-B16EFEE52C55}" type="slidenum">
              <a:rPr lang="en-US" smtClean="0"/>
              <a:t>7</a:t>
            </a:fld>
            <a:endParaRPr lang="en-US"/>
          </a:p>
        </p:txBody>
      </p:sp>
    </p:spTree>
    <p:extLst>
      <p:ext uri="{BB962C8B-B14F-4D97-AF65-F5344CB8AC3E}">
        <p14:creationId xmlns:p14="http://schemas.microsoft.com/office/powerpoint/2010/main" val="2748324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picture is a download of the CAISO duck curve and the chart is produced from CAISO data downloaded to excel.</a:t>
            </a:r>
          </a:p>
          <a:p>
            <a:endParaRPr lang="en-US" dirty="0"/>
          </a:p>
          <a:p>
            <a:r>
              <a:rPr lang="en-US" dirty="0"/>
              <a:t>The key thing to point out on this slide is the fact that back in 2012 the CAISO knew there was a problem with solar power not meeting peak demands. </a:t>
            </a:r>
          </a:p>
          <a:p>
            <a:endParaRPr lang="en-US" dirty="0"/>
          </a:p>
          <a:p>
            <a:r>
              <a:rPr lang="en-US" dirty="0"/>
              <a:t>There is a clear timing imbalance between solar production and demand for electricity. We’ll see in a subsequent set of charts that this applies to renewables in general.</a:t>
            </a:r>
          </a:p>
          <a:p>
            <a:endParaRPr lang="en-US" dirty="0"/>
          </a:p>
          <a:p>
            <a:r>
              <a:rPr lang="en-US" dirty="0"/>
              <a:t>The Curtailment is a result of installing so much wind and solar that when renewables are all production, not all of the power can be applied to the grid, hence the term curtailment.</a:t>
            </a:r>
          </a:p>
        </p:txBody>
      </p:sp>
      <p:sp>
        <p:nvSpPr>
          <p:cNvPr id="4" name="Slide Number Placeholder 3"/>
          <p:cNvSpPr>
            <a:spLocks noGrp="1"/>
          </p:cNvSpPr>
          <p:nvPr>
            <p:ph type="sldNum" sz="quarter" idx="5"/>
          </p:nvPr>
        </p:nvSpPr>
        <p:spPr/>
        <p:txBody>
          <a:bodyPr/>
          <a:lstStyle/>
          <a:p>
            <a:fld id="{652872CC-1021-4E55-93CD-B16EFEE52C55}" type="slidenum">
              <a:rPr lang="en-US" smtClean="0"/>
              <a:t>8</a:t>
            </a:fld>
            <a:endParaRPr lang="en-US"/>
          </a:p>
        </p:txBody>
      </p:sp>
    </p:spTree>
    <p:extLst>
      <p:ext uri="{BB962C8B-B14F-4D97-AF65-F5344CB8AC3E}">
        <p14:creationId xmlns:p14="http://schemas.microsoft.com/office/powerpoint/2010/main" val="3880495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charts are directly from the US EIA grid production dashboard.</a:t>
            </a:r>
          </a:p>
          <a:p>
            <a:endParaRPr lang="en-US" dirty="0"/>
          </a:p>
          <a:p>
            <a:r>
              <a:rPr lang="en-US" dirty="0"/>
              <a:t>There is actually a duck curve in TVA, though it is a small one. Here, as in several other slides, we’ll compare renewable to fossil fuel power generation. </a:t>
            </a:r>
          </a:p>
          <a:p>
            <a:endParaRPr lang="en-US" dirty="0"/>
          </a:p>
          <a:p>
            <a:r>
              <a:rPr lang="en-US" dirty="0"/>
              <a:t>Note that as utility-scale solar ramps up, natural gas and coal power is curtailed, though it is really a matter of scaling up and down, it has the same effect. The full capacity of coal and natural gas power is not realized, therefore I consider it curtailed.</a:t>
            </a:r>
          </a:p>
          <a:p>
            <a:endParaRPr lang="en-US" dirty="0"/>
          </a:p>
          <a:p>
            <a:r>
              <a:rPr lang="en-US" dirty="0"/>
              <a:t>Note that the utility-scale solar with BESS actually drops below the zero line. This is when the batteries are being charged.</a:t>
            </a:r>
          </a:p>
          <a:p>
            <a:endParaRPr lang="en-US" dirty="0"/>
          </a:p>
          <a:p>
            <a:r>
              <a:rPr lang="en-US" dirty="0"/>
              <a:t>Also, particularly during the summer, utility-scale solar tends to peak during shoulder to peak pricing hours. This takes the highest priced production away from natural gas and coal production, thus potentially resulting in higher prices for natural gas and coal power.</a:t>
            </a:r>
          </a:p>
        </p:txBody>
      </p:sp>
      <p:sp>
        <p:nvSpPr>
          <p:cNvPr id="4" name="Slide Number Placeholder 3"/>
          <p:cNvSpPr>
            <a:spLocks noGrp="1"/>
          </p:cNvSpPr>
          <p:nvPr>
            <p:ph type="sldNum" sz="quarter" idx="5"/>
          </p:nvPr>
        </p:nvSpPr>
        <p:spPr/>
        <p:txBody>
          <a:bodyPr/>
          <a:lstStyle/>
          <a:p>
            <a:fld id="{652872CC-1021-4E55-93CD-B16EFEE52C55}" type="slidenum">
              <a:rPr lang="en-US" smtClean="0"/>
              <a:t>9</a:t>
            </a:fld>
            <a:endParaRPr lang="en-US"/>
          </a:p>
        </p:txBody>
      </p:sp>
    </p:spTree>
    <p:extLst>
      <p:ext uri="{BB962C8B-B14F-4D97-AF65-F5344CB8AC3E}">
        <p14:creationId xmlns:p14="http://schemas.microsoft.com/office/powerpoint/2010/main" val="7646087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Looking at the US data for solar versus fossil fuel production. Note the Duck curve is more distinct and natural gas and coal power is scaled back (curtailed) to a much greater degree. The same is true of MISO.</a:t>
            </a:r>
          </a:p>
        </p:txBody>
      </p:sp>
      <p:sp>
        <p:nvSpPr>
          <p:cNvPr id="4" name="Slide Number Placeholder 3"/>
          <p:cNvSpPr>
            <a:spLocks noGrp="1"/>
          </p:cNvSpPr>
          <p:nvPr>
            <p:ph type="sldNum" sz="quarter" idx="5"/>
          </p:nvPr>
        </p:nvSpPr>
        <p:spPr/>
        <p:txBody>
          <a:bodyPr/>
          <a:lstStyle/>
          <a:p>
            <a:fld id="{652872CC-1021-4E55-93CD-B16EFEE52C55}" type="slidenum">
              <a:rPr lang="en-US" smtClean="0"/>
              <a:t>10</a:t>
            </a:fld>
            <a:endParaRPr lang="en-US"/>
          </a:p>
        </p:txBody>
      </p:sp>
    </p:spTree>
    <p:extLst>
      <p:ext uri="{BB962C8B-B14F-4D97-AF65-F5344CB8AC3E}">
        <p14:creationId xmlns:p14="http://schemas.microsoft.com/office/powerpoint/2010/main" val="1125384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7313" y="1516063"/>
            <a:ext cx="7277101" cy="4094162"/>
          </a:xfrm>
        </p:spPr>
      </p:sp>
      <p:sp>
        <p:nvSpPr>
          <p:cNvPr id="3" name="Notes Placeholder 2"/>
          <p:cNvSpPr>
            <a:spLocks noGrp="1"/>
          </p:cNvSpPr>
          <p:nvPr>
            <p:ph type="body" idx="1"/>
          </p:nvPr>
        </p:nvSpPr>
        <p:spPr/>
        <p:txBody>
          <a:bodyPr/>
          <a:lstStyle/>
          <a:p>
            <a:r>
              <a:rPr lang="en-US" dirty="0"/>
              <a:t>These charts were produced from csv data downloaded from the US EIA grid production dashboard into excel.</a:t>
            </a:r>
          </a:p>
          <a:p>
            <a:endParaRPr lang="en-US" dirty="0"/>
          </a:p>
          <a:p>
            <a:r>
              <a:rPr lang="en-US" dirty="0"/>
              <a:t>Here you can see a comparison of percent generation as opposed to megawatts produced all renewables versus all fossil fuel production. These charts absolutely demonstrate the inconsistency and unreliable production characteristics of renewable energy.</a:t>
            </a:r>
          </a:p>
          <a:p>
            <a:endParaRPr lang="en-US" dirty="0"/>
          </a:p>
          <a:p>
            <a:r>
              <a:rPr lang="en-US" dirty="0"/>
              <a:t>MISO has nearly 55,000 MW of renewables installed, but note that around 9 PM on April 10</a:t>
            </a:r>
            <a:r>
              <a:rPr lang="en-US" baseline="30000" dirty="0"/>
              <a:t>th</a:t>
            </a:r>
            <a:r>
              <a:rPr lang="en-US" dirty="0"/>
              <a:t> that fossil fuel sources were generating 94% of the power. Renewables were only producing 6% of the power. With nearly 55,000 MW “capacity” MISO only realized less than 3,400 MW of production.</a:t>
            </a:r>
          </a:p>
          <a:p>
            <a:endParaRPr lang="en-US" dirty="0"/>
          </a:p>
          <a:p>
            <a:r>
              <a:rPr lang="en-US" dirty="0"/>
              <a:t>ERCO was just about as bad. Having more than 75,000 MW of renewables installed, at 8 AM on April 6</a:t>
            </a:r>
            <a:r>
              <a:rPr lang="en-US" baseline="30000" dirty="0"/>
              <a:t>th</a:t>
            </a:r>
            <a:r>
              <a:rPr lang="en-US" dirty="0"/>
              <a:t>, 82% of the generation was from fossil fuel sources. With more than 75,000 MW of “capacity” ERCO only had 6,700 MW of renewable power production.</a:t>
            </a:r>
          </a:p>
          <a:p>
            <a:endParaRPr lang="en-US" dirty="0"/>
          </a:p>
          <a:p>
            <a:r>
              <a:rPr lang="en-US" dirty="0"/>
              <a:t>The takeaway from this is that no matter how much renewable production is installed, there must be enough fossil fuel, hydro or nuclear </a:t>
            </a:r>
            <a:r>
              <a:rPr lang="en-US" dirty="0" err="1"/>
              <a:t>poer</a:t>
            </a:r>
            <a:r>
              <a:rPr lang="en-US" dirty="0"/>
              <a:t> sources to meet the full demand. Renewable energy does not keep power companies from the need to meet all capacity with conventional power generation.</a:t>
            </a:r>
          </a:p>
        </p:txBody>
      </p:sp>
      <p:sp>
        <p:nvSpPr>
          <p:cNvPr id="4" name="Slide Number Placeholder 3"/>
          <p:cNvSpPr>
            <a:spLocks noGrp="1"/>
          </p:cNvSpPr>
          <p:nvPr>
            <p:ph type="sldNum" sz="quarter" idx="5"/>
          </p:nvPr>
        </p:nvSpPr>
        <p:spPr/>
        <p:txBody>
          <a:bodyPr/>
          <a:lstStyle/>
          <a:p>
            <a:fld id="{652872CC-1021-4E55-93CD-B16EFEE52C55}" type="slidenum">
              <a:rPr lang="en-US" smtClean="0"/>
              <a:t>11</a:t>
            </a:fld>
            <a:endParaRPr lang="en-US"/>
          </a:p>
        </p:txBody>
      </p:sp>
    </p:spTree>
    <p:extLst>
      <p:ext uri="{BB962C8B-B14F-4D97-AF65-F5344CB8AC3E}">
        <p14:creationId xmlns:p14="http://schemas.microsoft.com/office/powerpoint/2010/main" val="12300855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chart on the left is directly from the US EIA grid production dashboard. The chart on the right was produced from csv data downloaded from the US EIA grid production dashboard into excel. The tables </a:t>
            </a:r>
            <a:r>
              <a:rPr lang="en-US"/>
              <a:t>are excel transpositions </a:t>
            </a:r>
            <a:r>
              <a:rPr lang="en-US" dirty="0"/>
              <a:t>excerpts from that CSV data.</a:t>
            </a:r>
          </a:p>
          <a:p>
            <a:endParaRPr lang="en-US" dirty="0"/>
          </a:p>
          <a:p>
            <a:r>
              <a:rPr lang="en-US" dirty="0"/>
              <a:t>This slide is the most important slide. Here we see demand or 32,685 at 7 AM on January 27</a:t>
            </a:r>
            <a:r>
              <a:rPr lang="en-US" baseline="30000" dirty="0"/>
              <a:t>th</a:t>
            </a:r>
            <a:r>
              <a:rPr lang="en-US" dirty="0"/>
              <a:t>. Looking at fossil fuel versus renewable percentage generation, at 7 AM on January 27</a:t>
            </a:r>
            <a:r>
              <a:rPr lang="en-US" baseline="30000" dirty="0"/>
              <a:t>th</a:t>
            </a:r>
            <a:r>
              <a:rPr lang="en-US" dirty="0"/>
              <a:t>, utility-scale solar was producing 0 MW and utility-scale solar was drawing 2 MW.</a:t>
            </a:r>
          </a:p>
          <a:p>
            <a:endParaRPr lang="en-US" dirty="0"/>
          </a:p>
          <a:p>
            <a:r>
              <a:rPr lang="en-US" dirty="0"/>
              <a:t>Where the percentage dropped below 100%, utility-scale solar was charging at a significant rate.</a:t>
            </a:r>
          </a:p>
          <a:p>
            <a:endParaRPr lang="en-US" dirty="0"/>
          </a:p>
          <a:p>
            <a:r>
              <a:rPr lang="en-US" dirty="0"/>
              <a:t>This is clear evidence that, no matter how utility-scale solar, utility-scale solar with BESS, and wind renewables are installed, there must be either fossil fuel, nuclear, or other power generation sources that are reliable and consistent.</a:t>
            </a:r>
          </a:p>
        </p:txBody>
      </p:sp>
      <p:sp>
        <p:nvSpPr>
          <p:cNvPr id="4" name="Slide Number Placeholder 3"/>
          <p:cNvSpPr>
            <a:spLocks noGrp="1"/>
          </p:cNvSpPr>
          <p:nvPr>
            <p:ph type="sldNum" sz="quarter" idx="5"/>
          </p:nvPr>
        </p:nvSpPr>
        <p:spPr/>
        <p:txBody>
          <a:bodyPr/>
          <a:lstStyle/>
          <a:p>
            <a:fld id="{652872CC-1021-4E55-93CD-B16EFEE52C55}" type="slidenum">
              <a:rPr lang="en-US" smtClean="0"/>
              <a:t>12</a:t>
            </a:fld>
            <a:endParaRPr lang="en-US"/>
          </a:p>
        </p:txBody>
      </p:sp>
    </p:spTree>
    <p:extLst>
      <p:ext uri="{BB962C8B-B14F-4D97-AF65-F5344CB8AC3E}">
        <p14:creationId xmlns:p14="http://schemas.microsoft.com/office/powerpoint/2010/main" val="197900572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real problem solved by renewable energy actually has nothing to do with energy production. While solar companies want to rake in profits by stealing peak and shoulder pricing hours from conventional production sources, renewable energy also creates RECs ( in various forms).</a:t>
            </a:r>
          </a:p>
          <a:p>
            <a:endParaRPr lang="en-US" dirty="0"/>
          </a:p>
          <a:p>
            <a:r>
              <a:rPr lang="en-US" dirty="0"/>
              <a:t>ESG is a sick and twisted model that is pushed by the UN and WEF. In TVA RECs as sold as “Green Invest” blocks. </a:t>
            </a:r>
          </a:p>
        </p:txBody>
      </p:sp>
      <p:sp>
        <p:nvSpPr>
          <p:cNvPr id="4" name="Slide Number Placeholder 3"/>
          <p:cNvSpPr>
            <a:spLocks noGrp="1"/>
          </p:cNvSpPr>
          <p:nvPr>
            <p:ph type="sldNum" sz="quarter" idx="5"/>
          </p:nvPr>
        </p:nvSpPr>
        <p:spPr/>
        <p:txBody>
          <a:bodyPr/>
          <a:lstStyle/>
          <a:p>
            <a:fld id="{652872CC-1021-4E55-93CD-B16EFEE52C55}" type="slidenum">
              <a:rPr lang="en-US" smtClean="0"/>
              <a:t>13</a:t>
            </a:fld>
            <a:endParaRPr lang="en-US"/>
          </a:p>
        </p:txBody>
      </p:sp>
    </p:spTree>
    <p:extLst>
      <p:ext uri="{BB962C8B-B14F-4D97-AF65-F5344CB8AC3E}">
        <p14:creationId xmlns:p14="http://schemas.microsoft.com/office/powerpoint/2010/main" val="36895452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TVA, PPAs are proprietary agreements that include the purchase of power, credit for renewable energy, direction investments and other things. These agreements are not disclosed to the public, even though TVA is a government organization. These PPA agreements should be public record as they directly affect public interests.</a:t>
            </a:r>
          </a:p>
        </p:txBody>
      </p:sp>
      <p:sp>
        <p:nvSpPr>
          <p:cNvPr id="4" name="Slide Number Placeholder 3"/>
          <p:cNvSpPr>
            <a:spLocks noGrp="1"/>
          </p:cNvSpPr>
          <p:nvPr>
            <p:ph type="sldNum" sz="quarter" idx="5"/>
          </p:nvPr>
        </p:nvSpPr>
        <p:spPr/>
        <p:txBody>
          <a:bodyPr/>
          <a:lstStyle/>
          <a:p>
            <a:fld id="{652872CC-1021-4E55-93CD-B16EFEE52C55}" type="slidenum">
              <a:rPr lang="en-US" smtClean="0"/>
              <a:t>14</a:t>
            </a:fld>
            <a:endParaRPr lang="en-US"/>
          </a:p>
        </p:txBody>
      </p:sp>
    </p:spTree>
    <p:extLst>
      <p:ext uri="{BB962C8B-B14F-4D97-AF65-F5344CB8AC3E}">
        <p14:creationId xmlns:p14="http://schemas.microsoft.com/office/powerpoint/2010/main" val="30664762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B3D54-1260-A638-A950-850D385BB70D}"/>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19649BB8-ACE2-988C-F6F4-17807D368C70}"/>
              </a:ext>
            </a:extLst>
          </p:cNvPr>
          <p:cNvSpPr>
            <a:spLocks noGrp="1"/>
          </p:cNvSpPr>
          <p:nvPr>
            <p:ph type="subTitle" idx="1"/>
          </p:nvPr>
        </p:nvSpPr>
        <p:spPr>
          <a:xfrm>
            <a:off x="1524000" y="3602038"/>
            <a:ext cx="9144000" cy="1655762"/>
          </a:xfrm>
        </p:spPr>
        <p:txBody>
          <a:bodyPr/>
          <a:lstStyle>
            <a:lvl1pPr marL="0" indent="0" algn="ctr">
              <a:buNone/>
              <a:defRPr sz="2400"/>
            </a:lvl1pPr>
            <a:lvl2pPr marL="457211" indent="0" algn="ctr">
              <a:buNone/>
              <a:defRPr sz="2000"/>
            </a:lvl2pPr>
            <a:lvl3pPr marL="914422" indent="0" algn="ctr">
              <a:buNone/>
              <a:defRPr sz="1800"/>
            </a:lvl3pPr>
            <a:lvl4pPr marL="1371633" indent="0" algn="ctr">
              <a:buNone/>
              <a:defRPr sz="1600"/>
            </a:lvl4pPr>
            <a:lvl5pPr marL="1828844" indent="0" algn="ctr">
              <a:buNone/>
              <a:defRPr sz="1600"/>
            </a:lvl5pPr>
            <a:lvl6pPr marL="2286055" indent="0" algn="ctr">
              <a:buNone/>
              <a:defRPr sz="1600"/>
            </a:lvl6pPr>
            <a:lvl7pPr marL="2743266" indent="0" algn="ctr">
              <a:buNone/>
              <a:defRPr sz="1600"/>
            </a:lvl7pPr>
            <a:lvl8pPr marL="3200476" indent="0" algn="ctr">
              <a:buNone/>
              <a:defRPr sz="1600"/>
            </a:lvl8pPr>
            <a:lvl9pPr marL="3657687"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5B19AC30-5A53-13BF-07BF-37CD12040BE3}"/>
              </a:ext>
            </a:extLst>
          </p:cNvPr>
          <p:cNvSpPr>
            <a:spLocks noGrp="1"/>
          </p:cNvSpPr>
          <p:nvPr>
            <p:ph type="dt" sz="half" idx="10"/>
          </p:nvPr>
        </p:nvSpPr>
        <p:spPr/>
        <p:txBody>
          <a:bodyPr/>
          <a:lstStyle/>
          <a:p>
            <a:fld id="{0ABCC3C0-CB46-41F5-A869-A9115D5A2BF7}" type="datetime1">
              <a:rPr lang="en-US" smtClean="0"/>
              <a:t>4/21/2026</a:t>
            </a:fld>
            <a:endParaRPr lang="en-US"/>
          </a:p>
        </p:txBody>
      </p:sp>
      <p:sp>
        <p:nvSpPr>
          <p:cNvPr id="5" name="Footer Placeholder 4">
            <a:extLst>
              <a:ext uri="{FF2B5EF4-FFF2-40B4-BE49-F238E27FC236}">
                <a16:creationId xmlns:a16="http://schemas.microsoft.com/office/drawing/2014/main" id="{A631EA8D-938F-76D3-E5CE-E88C25E30D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57B8EA-3B93-D014-608B-9231F4510853}"/>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1311363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3E3459-AE70-2E63-6D0C-79B8706DD5C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F982D3A-F98D-9D6E-52E5-98DB109EB1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075DFD-C2F9-A056-B16D-9B82D65103B4}"/>
              </a:ext>
            </a:extLst>
          </p:cNvPr>
          <p:cNvSpPr>
            <a:spLocks noGrp="1"/>
          </p:cNvSpPr>
          <p:nvPr>
            <p:ph type="dt" sz="half" idx="10"/>
          </p:nvPr>
        </p:nvSpPr>
        <p:spPr/>
        <p:txBody>
          <a:bodyPr/>
          <a:lstStyle/>
          <a:p>
            <a:fld id="{AA20CEB4-2AA7-469C-801D-743028541A73}" type="datetime1">
              <a:rPr lang="en-US" smtClean="0"/>
              <a:t>4/21/2026</a:t>
            </a:fld>
            <a:endParaRPr lang="en-US"/>
          </a:p>
        </p:txBody>
      </p:sp>
      <p:sp>
        <p:nvSpPr>
          <p:cNvPr id="5" name="Footer Placeholder 4">
            <a:extLst>
              <a:ext uri="{FF2B5EF4-FFF2-40B4-BE49-F238E27FC236}">
                <a16:creationId xmlns:a16="http://schemas.microsoft.com/office/drawing/2014/main" id="{93FD6796-BB9A-6D30-7701-C9E9CE6EC2E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26C840-0A3A-60C0-F2E3-C0635C58EF51}"/>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17721765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9DB264-BB91-6400-8036-06B260566A5F}"/>
              </a:ext>
            </a:extLst>
          </p:cNvPr>
          <p:cNvSpPr>
            <a:spLocks noGrp="1"/>
          </p:cNvSpPr>
          <p:nvPr>
            <p:ph type="title"/>
          </p:nvPr>
        </p:nvSpPr>
        <p:spPr>
          <a:xfrm>
            <a:off x="831850" y="1709739"/>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162F380-F877-587A-9052-CF86892568F4}"/>
              </a:ext>
            </a:extLst>
          </p:cNvPr>
          <p:cNvSpPr>
            <a:spLocks noGrp="1"/>
          </p:cNvSpPr>
          <p:nvPr>
            <p:ph type="body" idx="1"/>
          </p:nvPr>
        </p:nvSpPr>
        <p:spPr>
          <a:xfrm>
            <a:off x="831850" y="4589464"/>
            <a:ext cx="10515600" cy="1500187"/>
          </a:xfrm>
        </p:spPr>
        <p:txBody>
          <a:bodyPr/>
          <a:lstStyle>
            <a:lvl1pPr marL="0" indent="0">
              <a:buNone/>
              <a:defRPr sz="2400">
                <a:solidFill>
                  <a:schemeClr val="tx1">
                    <a:tint val="75000"/>
                  </a:schemeClr>
                </a:solidFill>
              </a:defRPr>
            </a:lvl1pPr>
            <a:lvl2pPr marL="457211" indent="0">
              <a:buNone/>
              <a:defRPr sz="2000">
                <a:solidFill>
                  <a:schemeClr val="tx1">
                    <a:tint val="75000"/>
                  </a:schemeClr>
                </a:solidFill>
              </a:defRPr>
            </a:lvl2pPr>
            <a:lvl3pPr marL="914422" indent="0">
              <a:buNone/>
              <a:defRPr sz="1800">
                <a:solidFill>
                  <a:schemeClr val="tx1">
                    <a:tint val="75000"/>
                  </a:schemeClr>
                </a:solidFill>
              </a:defRPr>
            </a:lvl3pPr>
            <a:lvl4pPr marL="1371633" indent="0">
              <a:buNone/>
              <a:defRPr sz="1600">
                <a:solidFill>
                  <a:schemeClr val="tx1">
                    <a:tint val="75000"/>
                  </a:schemeClr>
                </a:solidFill>
              </a:defRPr>
            </a:lvl4pPr>
            <a:lvl5pPr marL="1828844" indent="0">
              <a:buNone/>
              <a:defRPr sz="1600">
                <a:solidFill>
                  <a:schemeClr val="tx1">
                    <a:tint val="75000"/>
                  </a:schemeClr>
                </a:solidFill>
              </a:defRPr>
            </a:lvl5pPr>
            <a:lvl6pPr marL="2286055" indent="0">
              <a:buNone/>
              <a:defRPr sz="1600">
                <a:solidFill>
                  <a:schemeClr val="tx1">
                    <a:tint val="75000"/>
                  </a:schemeClr>
                </a:solidFill>
              </a:defRPr>
            </a:lvl6pPr>
            <a:lvl7pPr marL="2743266" indent="0">
              <a:buNone/>
              <a:defRPr sz="1600">
                <a:solidFill>
                  <a:schemeClr val="tx1">
                    <a:tint val="75000"/>
                  </a:schemeClr>
                </a:solidFill>
              </a:defRPr>
            </a:lvl7pPr>
            <a:lvl8pPr marL="3200476" indent="0">
              <a:buNone/>
              <a:defRPr sz="1600">
                <a:solidFill>
                  <a:schemeClr val="tx1">
                    <a:tint val="75000"/>
                  </a:schemeClr>
                </a:solidFill>
              </a:defRPr>
            </a:lvl8pPr>
            <a:lvl9pPr marL="3657687"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3F5F48C-F6CC-E581-3D8C-2830F35506F9}"/>
              </a:ext>
            </a:extLst>
          </p:cNvPr>
          <p:cNvSpPr>
            <a:spLocks noGrp="1"/>
          </p:cNvSpPr>
          <p:nvPr>
            <p:ph type="dt" sz="half" idx="10"/>
          </p:nvPr>
        </p:nvSpPr>
        <p:spPr/>
        <p:txBody>
          <a:bodyPr/>
          <a:lstStyle/>
          <a:p>
            <a:fld id="{375810A8-D8F8-4B88-9982-25380FB30FF5}" type="datetime1">
              <a:rPr lang="en-US" smtClean="0"/>
              <a:t>4/21/2026</a:t>
            </a:fld>
            <a:endParaRPr lang="en-US"/>
          </a:p>
        </p:txBody>
      </p:sp>
      <p:sp>
        <p:nvSpPr>
          <p:cNvPr id="5" name="Footer Placeholder 4">
            <a:extLst>
              <a:ext uri="{FF2B5EF4-FFF2-40B4-BE49-F238E27FC236}">
                <a16:creationId xmlns:a16="http://schemas.microsoft.com/office/drawing/2014/main" id="{B8CD80C4-1386-D992-616C-95EE61C4AC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EEE3B1D-DA19-FEBA-2321-763CC5A4FB5A}"/>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29913066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1E962F-A272-0E61-82BE-A1EDB4299AA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32D42D5-BEA2-3B77-34D5-1563F96C4D7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83677818-EDA4-E02F-336F-992F06D8289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5C816EC-971B-7698-BF59-FD9E96683820}"/>
              </a:ext>
            </a:extLst>
          </p:cNvPr>
          <p:cNvSpPr>
            <a:spLocks noGrp="1"/>
          </p:cNvSpPr>
          <p:nvPr>
            <p:ph type="dt" sz="half" idx="10"/>
          </p:nvPr>
        </p:nvSpPr>
        <p:spPr/>
        <p:txBody>
          <a:bodyPr/>
          <a:lstStyle/>
          <a:p>
            <a:fld id="{B3F01DD6-466B-4CFC-95A1-EABF80215714}" type="datetime1">
              <a:rPr lang="en-US" smtClean="0"/>
              <a:t>4/21/2026</a:t>
            </a:fld>
            <a:endParaRPr lang="en-US"/>
          </a:p>
        </p:txBody>
      </p:sp>
      <p:sp>
        <p:nvSpPr>
          <p:cNvPr id="6" name="Footer Placeholder 5">
            <a:extLst>
              <a:ext uri="{FF2B5EF4-FFF2-40B4-BE49-F238E27FC236}">
                <a16:creationId xmlns:a16="http://schemas.microsoft.com/office/drawing/2014/main" id="{134E7FC9-B1D0-F190-0E7A-71800C433D6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2033E93-B32C-4542-2EC8-56A38EDD1846}"/>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23012427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28EBEB-6541-1DE5-B4B1-E876FDB0E7D2}"/>
              </a:ext>
            </a:extLst>
          </p:cNvPr>
          <p:cNvSpPr>
            <a:spLocks noGrp="1"/>
          </p:cNvSpPr>
          <p:nvPr>
            <p:ph type="title"/>
          </p:nvPr>
        </p:nvSpPr>
        <p:spPr>
          <a:xfrm>
            <a:off x="839788" y="365126"/>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9F971F1-0B8E-AB8E-6FE9-1ADE8B505480}"/>
              </a:ext>
            </a:extLst>
          </p:cNvPr>
          <p:cNvSpPr>
            <a:spLocks noGrp="1"/>
          </p:cNvSpPr>
          <p:nvPr>
            <p:ph type="body" idx="1"/>
          </p:nvPr>
        </p:nvSpPr>
        <p:spPr>
          <a:xfrm>
            <a:off x="839789" y="1681163"/>
            <a:ext cx="5157787" cy="823912"/>
          </a:xfrm>
        </p:spPr>
        <p:txBody>
          <a:bodyPr anchor="b"/>
          <a:lstStyle>
            <a:lvl1pPr marL="0" indent="0">
              <a:buNone/>
              <a:defRPr sz="2400" b="1"/>
            </a:lvl1pPr>
            <a:lvl2pPr marL="457211" indent="0">
              <a:buNone/>
              <a:defRPr sz="2000" b="1"/>
            </a:lvl2pPr>
            <a:lvl3pPr marL="914422" indent="0">
              <a:buNone/>
              <a:defRPr sz="1800" b="1"/>
            </a:lvl3pPr>
            <a:lvl4pPr marL="1371633" indent="0">
              <a:buNone/>
              <a:defRPr sz="1600" b="1"/>
            </a:lvl4pPr>
            <a:lvl5pPr marL="1828844" indent="0">
              <a:buNone/>
              <a:defRPr sz="1600" b="1"/>
            </a:lvl5pPr>
            <a:lvl6pPr marL="2286055" indent="0">
              <a:buNone/>
              <a:defRPr sz="1600" b="1"/>
            </a:lvl6pPr>
            <a:lvl7pPr marL="2743266" indent="0">
              <a:buNone/>
              <a:defRPr sz="1600" b="1"/>
            </a:lvl7pPr>
            <a:lvl8pPr marL="3200476" indent="0">
              <a:buNone/>
              <a:defRPr sz="1600" b="1"/>
            </a:lvl8pPr>
            <a:lvl9pPr marL="3657687"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6EC11A0-AF3C-3F92-038D-D34A5DF088CF}"/>
              </a:ext>
            </a:extLst>
          </p:cNvPr>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2695A28-C04B-DE24-05ED-12A250BDECC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11" indent="0">
              <a:buNone/>
              <a:defRPr sz="2000" b="1"/>
            </a:lvl2pPr>
            <a:lvl3pPr marL="914422" indent="0">
              <a:buNone/>
              <a:defRPr sz="1800" b="1"/>
            </a:lvl3pPr>
            <a:lvl4pPr marL="1371633" indent="0">
              <a:buNone/>
              <a:defRPr sz="1600" b="1"/>
            </a:lvl4pPr>
            <a:lvl5pPr marL="1828844" indent="0">
              <a:buNone/>
              <a:defRPr sz="1600" b="1"/>
            </a:lvl5pPr>
            <a:lvl6pPr marL="2286055" indent="0">
              <a:buNone/>
              <a:defRPr sz="1600" b="1"/>
            </a:lvl6pPr>
            <a:lvl7pPr marL="2743266" indent="0">
              <a:buNone/>
              <a:defRPr sz="1600" b="1"/>
            </a:lvl7pPr>
            <a:lvl8pPr marL="3200476" indent="0">
              <a:buNone/>
              <a:defRPr sz="1600" b="1"/>
            </a:lvl8pPr>
            <a:lvl9pPr marL="3657687"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D53F3EF-81ED-7483-C2D7-0019FDD1347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BB318DE-B058-5727-6ECA-3F08F9E6A787}"/>
              </a:ext>
            </a:extLst>
          </p:cNvPr>
          <p:cNvSpPr>
            <a:spLocks noGrp="1"/>
          </p:cNvSpPr>
          <p:nvPr>
            <p:ph type="dt" sz="half" idx="10"/>
          </p:nvPr>
        </p:nvSpPr>
        <p:spPr/>
        <p:txBody>
          <a:bodyPr/>
          <a:lstStyle/>
          <a:p>
            <a:fld id="{D5853056-B49C-4163-A193-3CBAA338E66C}" type="datetime1">
              <a:rPr lang="en-US" smtClean="0"/>
              <a:t>4/21/2026</a:t>
            </a:fld>
            <a:endParaRPr lang="en-US"/>
          </a:p>
        </p:txBody>
      </p:sp>
      <p:sp>
        <p:nvSpPr>
          <p:cNvPr id="8" name="Footer Placeholder 7">
            <a:extLst>
              <a:ext uri="{FF2B5EF4-FFF2-40B4-BE49-F238E27FC236}">
                <a16:creationId xmlns:a16="http://schemas.microsoft.com/office/drawing/2014/main" id="{960A9369-D42F-2D4A-C444-DB60993E804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CA3DB0E-3D4E-D29A-53E9-408E268E05AE}"/>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402675142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8D0E1-A638-5AB8-8154-4EBECF193D8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6E0F0547-B946-5EE7-C788-DD9EFA94105D}"/>
              </a:ext>
            </a:extLst>
          </p:cNvPr>
          <p:cNvSpPr>
            <a:spLocks noGrp="1"/>
          </p:cNvSpPr>
          <p:nvPr>
            <p:ph type="dt" sz="half" idx="10"/>
          </p:nvPr>
        </p:nvSpPr>
        <p:spPr/>
        <p:txBody>
          <a:bodyPr/>
          <a:lstStyle/>
          <a:p>
            <a:fld id="{EEB2DAB2-234C-4685-99BE-85C00B57DCF1}" type="datetime1">
              <a:rPr lang="en-US" smtClean="0"/>
              <a:t>4/21/2026</a:t>
            </a:fld>
            <a:endParaRPr lang="en-US"/>
          </a:p>
        </p:txBody>
      </p:sp>
      <p:sp>
        <p:nvSpPr>
          <p:cNvPr id="4" name="Footer Placeholder 3">
            <a:extLst>
              <a:ext uri="{FF2B5EF4-FFF2-40B4-BE49-F238E27FC236}">
                <a16:creationId xmlns:a16="http://schemas.microsoft.com/office/drawing/2014/main" id="{891CA85B-DBC7-3E49-DC40-CF4BC56E9D3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32438A7-3EC9-035A-849C-E3D9772BE4D2}"/>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23248919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FAD0036-4A49-4E49-AE06-E9109FB6F644}"/>
              </a:ext>
            </a:extLst>
          </p:cNvPr>
          <p:cNvSpPr>
            <a:spLocks noGrp="1"/>
          </p:cNvSpPr>
          <p:nvPr>
            <p:ph type="dt" sz="half" idx="10"/>
          </p:nvPr>
        </p:nvSpPr>
        <p:spPr/>
        <p:txBody>
          <a:bodyPr/>
          <a:lstStyle/>
          <a:p>
            <a:fld id="{6E6B0D60-152D-4C66-B661-1DDF479BBF25}" type="datetime1">
              <a:rPr lang="en-US" smtClean="0"/>
              <a:t>4/21/2026</a:t>
            </a:fld>
            <a:endParaRPr lang="en-US"/>
          </a:p>
        </p:txBody>
      </p:sp>
      <p:sp>
        <p:nvSpPr>
          <p:cNvPr id="3" name="Footer Placeholder 2">
            <a:extLst>
              <a:ext uri="{FF2B5EF4-FFF2-40B4-BE49-F238E27FC236}">
                <a16:creationId xmlns:a16="http://schemas.microsoft.com/office/drawing/2014/main" id="{34813C4E-994C-8D45-B51B-B1B339B7115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AC752AE-1647-2388-4C27-91EA93A63634}"/>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16945018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BB579-3E65-23D6-22AD-AFD03301BA52}"/>
              </a:ext>
            </a:extLst>
          </p:cNvPr>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CB7B80D-8FD6-F401-121E-C45DFB8D6B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68997AEA-8060-4598-1EDA-BC78E14A3F4D}"/>
              </a:ext>
            </a:extLst>
          </p:cNvPr>
          <p:cNvSpPr>
            <a:spLocks noGrp="1"/>
          </p:cNvSpPr>
          <p:nvPr>
            <p:ph type="body" sz="half" idx="2"/>
          </p:nvPr>
        </p:nvSpPr>
        <p:spPr>
          <a:xfrm>
            <a:off x="839788" y="2057400"/>
            <a:ext cx="3932238" cy="3811588"/>
          </a:xfrm>
        </p:spPr>
        <p:txBody>
          <a:bodyPr/>
          <a:lstStyle>
            <a:lvl1pPr marL="0" indent="0">
              <a:buNone/>
              <a:defRPr sz="1600"/>
            </a:lvl1pPr>
            <a:lvl2pPr marL="457211" indent="0">
              <a:buNone/>
              <a:defRPr sz="1400"/>
            </a:lvl2pPr>
            <a:lvl3pPr marL="914422" indent="0">
              <a:buNone/>
              <a:defRPr sz="1200"/>
            </a:lvl3pPr>
            <a:lvl4pPr marL="1371633" indent="0">
              <a:buNone/>
              <a:defRPr sz="1000"/>
            </a:lvl4pPr>
            <a:lvl5pPr marL="1828844" indent="0">
              <a:buNone/>
              <a:defRPr sz="1000"/>
            </a:lvl5pPr>
            <a:lvl6pPr marL="2286055" indent="0">
              <a:buNone/>
              <a:defRPr sz="1000"/>
            </a:lvl6pPr>
            <a:lvl7pPr marL="2743266" indent="0">
              <a:buNone/>
              <a:defRPr sz="1000"/>
            </a:lvl7pPr>
            <a:lvl8pPr marL="3200476" indent="0">
              <a:buNone/>
              <a:defRPr sz="1000"/>
            </a:lvl8pPr>
            <a:lvl9pPr marL="365768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BFEBBA8-B233-90C1-C571-E607FC01533E}"/>
              </a:ext>
            </a:extLst>
          </p:cNvPr>
          <p:cNvSpPr>
            <a:spLocks noGrp="1"/>
          </p:cNvSpPr>
          <p:nvPr>
            <p:ph type="dt" sz="half" idx="10"/>
          </p:nvPr>
        </p:nvSpPr>
        <p:spPr/>
        <p:txBody>
          <a:bodyPr/>
          <a:lstStyle/>
          <a:p>
            <a:fld id="{774BD8F8-87D1-422D-807B-6CAA304ECD60}" type="datetime1">
              <a:rPr lang="en-US" smtClean="0"/>
              <a:t>4/21/2026</a:t>
            </a:fld>
            <a:endParaRPr lang="en-US"/>
          </a:p>
        </p:txBody>
      </p:sp>
      <p:sp>
        <p:nvSpPr>
          <p:cNvPr id="6" name="Footer Placeholder 5">
            <a:extLst>
              <a:ext uri="{FF2B5EF4-FFF2-40B4-BE49-F238E27FC236}">
                <a16:creationId xmlns:a16="http://schemas.microsoft.com/office/drawing/2014/main" id="{FC6A358C-7DD2-E42B-B942-37B39A22FB4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EB5D0-9841-643C-8C04-93587155E82A}"/>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289198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0E1AB4-21AB-8D33-DD30-BE70CFDAF244}"/>
              </a:ext>
            </a:extLst>
          </p:cNvPr>
          <p:cNvSpPr>
            <a:spLocks noGrp="1"/>
          </p:cNvSpPr>
          <p:nvPr>
            <p:ph type="title"/>
          </p:nvPr>
        </p:nvSpPr>
        <p:spPr>
          <a:xfrm>
            <a:off x="839788" y="457200"/>
            <a:ext cx="3932238"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A484499-DAA0-F8D9-C92E-840F54EC6942}"/>
              </a:ext>
            </a:extLst>
          </p:cNvPr>
          <p:cNvSpPr>
            <a:spLocks noGrp="1"/>
          </p:cNvSpPr>
          <p:nvPr>
            <p:ph type="pic" idx="1"/>
          </p:nvPr>
        </p:nvSpPr>
        <p:spPr>
          <a:xfrm>
            <a:off x="5183188" y="987425"/>
            <a:ext cx="6172200" cy="4873625"/>
          </a:xfrm>
        </p:spPr>
        <p:txBody>
          <a:bodyPr/>
          <a:lstStyle>
            <a:lvl1pPr marL="0" indent="0">
              <a:buNone/>
              <a:defRPr sz="3200"/>
            </a:lvl1pPr>
            <a:lvl2pPr marL="457211" indent="0">
              <a:buNone/>
              <a:defRPr sz="2800"/>
            </a:lvl2pPr>
            <a:lvl3pPr marL="914422" indent="0">
              <a:buNone/>
              <a:defRPr sz="2400"/>
            </a:lvl3pPr>
            <a:lvl4pPr marL="1371633" indent="0">
              <a:buNone/>
              <a:defRPr sz="2000"/>
            </a:lvl4pPr>
            <a:lvl5pPr marL="1828844" indent="0">
              <a:buNone/>
              <a:defRPr sz="2000"/>
            </a:lvl5pPr>
            <a:lvl6pPr marL="2286055" indent="0">
              <a:buNone/>
              <a:defRPr sz="2000"/>
            </a:lvl6pPr>
            <a:lvl7pPr marL="2743266" indent="0">
              <a:buNone/>
              <a:defRPr sz="2000"/>
            </a:lvl7pPr>
            <a:lvl8pPr marL="3200476" indent="0">
              <a:buNone/>
              <a:defRPr sz="2000"/>
            </a:lvl8pPr>
            <a:lvl9pPr marL="3657687" indent="0">
              <a:buNone/>
              <a:defRPr sz="2000"/>
            </a:lvl9pPr>
          </a:lstStyle>
          <a:p>
            <a:endParaRPr lang="en-US"/>
          </a:p>
        </p:txBody>
      </p:sp>
      <p:sp>
        <p:nvSpPr>
          <p:cNvPr id="4" name="Text Placeholder 3">
            <a:extLst>
              <a:ext uri="{FF2B5EF4-FFF2-40B4-BE49-F238E27FC236}">
                <a16:creationId xmlns:a16="http://schemas.microsoft.com/office/drawing/2014/main" id="{8E14A36B-77C2-D5B3-BC54-826871E9A5E5}"/>
              </a:ext>
            </a:extLst>
          </p:cNvPr>
          <p:cNvSpPr>
            <a:spLocks noGrp="1"/>
          </p:cNvSpPr>
          <p:nvPr>
            <p:ph type="body" sz="half" idx="2"/>
          </p:nvPr>
        </p:nvSpPr>
        <p:spPr>
          <a:xfrm>
            <a:off x="839788" y="2057400"/>
            <a:ext cx="3932238" cy="3811588"/>
          </a:xfrm>
        </p:spPr>
        <p:txBody>
          <a:bodyPr/>
          <a:lstStyle>
            <a:lvl1pPr marL="0" indent="0">
              <a:buNone/>
              <a:defRPr sz="1600"/>
            </a:lvl1pPr>
            <a:lvl2pPr marL="457211" indent="0">
              <a:buNone/>
              <a:defRPr sz="1400"/>
            </a:lvl2pPr>
            <a:lvl3pPr marL="914422" indent="0">
              <a:buNone/>
              <a:defRPr sz="1200"/>
            </a:lvl3pPr>
            <a:lvl4pPr marL="1371633" indent="0">
              <a:buNone/>
              <a:defRPr sz="1000"/>
            </a:lvl4pPr>
            <a:lvl5pPr marL="1828844" indent="0">
              <a:buNone/>
              <a:defRPr sz="1000"/>
            </a:lvl5pPr>
            <a:lvl6pPr marL="2286055" indent="0">
              <a:buNone/>
              <a:defRPr sz="1000"/>
            </a:lvl6pPr>
            <a:lvl7pPr marL="2743266" indent="0">
              <a:buNone/>
              <a:defRPr sz="1000"/>
            </a:lvl7pPr>
            <a:lvl8pPr marL="3200476" indent="0">
              <a:buNone/>
              <a:defRPr sz="1000"/>
            </a:lvl8pPr>
            <a:lvl9pPr marL="3657687"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51B6232-943C-8041-6B4C-1FFA5BEC574E}"/>
              </a:ext>
            </a:extLst>
          </p:cNvPr>
          <p:cNvSpPr>
            <a:spLocks noGrp="1"/>
          </p:cNvSpPr>
          <p:nvPr>
            <p:ph type="dt" sz="half" idx="10"/>
          </p:nvPr>
        </p:nvSpPr>
        <p:spPr/>
        <p:txBody>
          <a:bodyPr/>
          <a:lstStyle/>
          <a:p>
            <a:fld id="{995CA472-7960-4A02-B5F9-AB9A9BBBFFC2}" type="datetime1">
              <a:rPr lang="en-US" smtClean="0"/>
              <a:t>4/21/2026</a:t>
            </a:fld>
            <a:endParaRPr lang="en-US"/>
          </a:p>
        </p:txBody>
      </p:sp>
      <p:sp>
        <p:nvSpPr>
          <p:cNvPr id="6" name="Footer Placeholder 5">
            <a:extLst>
              <a:ext uri="{FF2B5EF4-FFF2-40B4-BE49-F238E27FC236}">
                <a16:creationId xmlns:a16="http://schemas.microsoft.com/office/drawing/2014/main" id="{0CEDAA65-3C4D-C2A6-4F13-ACE7B388A1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402A13D-7F2F-7B20-7020-69474D7FC096}"/>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3481670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E7F3E-A4DA-3D69-67F7-8AEEFF87175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B53CEE6-8E92-E586-B387-DEF2CCEBAE2B}"/>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D0B7993-175B-A6E7-A8C8-2776CDEE29E0}"/>
              </a:ext>
            </a:extLst>
          </p:cNvPr>
          <p:cNvSpPr>
            <a:spLocks noGrp="1"/>
          </p:cNvSpPr>
          <p:nvPr>
            <p:ph type="dt" sz="half" idx="10"/>
          </p:nvPr>
        </p:nvSpPr>
        <p:spPr/>
        <p:txBody>
          <a:bodyPr/>
          <a:lstStyle/>
          <a:p>
            <a:fld id="{BD0B13D0-9003-46C4-A6E4-6E86B82CDCFC}" type="datetime1">
              <a:rPr lang="en-US" smtClean="0"/>
              <a:t>4/21/2026</a:t>
            </a:fld>
            <a:endParaRPr lang="en-US"/>
          </a:p>
        </p:txBody>
      </p:sp>
      <p:sp>
        <p:nvSpPr>
          <p:cNvPr id="5" name="Footer Placeholder 4">
            <a:extLst>
              <a:ext uri="{FF2B5EF4-FFF2-40B4-BE49-F238E27FC236}">
                <a16:creationId xmlns:a16="http://schemas.microsoft.com/office/drawing/2014/main" id="{2EBED10D-DAA4-425D-1F47-8DB7DFB185A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57BA270-74A1-171A-915E-796ACC15F3D5}"/>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29164167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EB3A5C4-2737-AF8D-70BD-7B8C9A0F378A}"/>
              </a:ext>
            </a:extLst>
          </p:cNvPr>
          <p:cNvSpPr>
            <a:spLocks noGrp="1"/>
          </p:cNvSpPr>
          <p:nvPr>
            <p:ph type="title" orient="vert"/>
          </p:nvPr>
        </p:nvSpPr>
        <p:spPr>
          <a:xfrm>
            <a:off x="8724900" y="365125"/>
            <a:ext cx="2628901"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821117F-7706-F1EC-9BE1-4B9CA6F3ACEC}"/>
              </a:ext>
            </a:extLst>
          </p:cNvPr>
          <p:cNvSpPr>
            <a:spLocks noGrp="1"/>
          </p:cNvSpPr>
          <p:nvPr>
            <p:ph type="body" orient="vert" idx="1"/>
          </p:nvPr>
        </p:nvSpPr>
        <p:spPr>
          <a:xfrm>
            <a:off x="838200" y="365125"/>
            <a:ext cx="7734301"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2565A16-6188-4EF9-3E98-98354D226052}"/>
              </a:ext>
            </a:extLst>
          </p:cNvPr>
          <p:cNvSpPr>
            <a:spLocks noGrp="1"/>
          </p:cNvSpPr>
          <p:nvPr>
            <p:ph type="dt" sz="half" idx="10"/>
          </p:nvPr>
        </p:nvSpPr>
        <p:spPr/>
        <p:txBody>
          <a:bodyPr/>
          <a:lstStyle/>
          <a:p>
            <a:fld id="{7DE07820-A2F7-4DA6-87AE-6DBCBD97D077}" type="datetime1">
              <a:rPr lang="en-US" smtClean="0"/>
              <a:t>4/21/2026</a:t>
            </a:fld>
            <a:endParaRPr lang="en-US"/>
          </a:p>
        </p:txBody>
      </p:sp>
      <p:sp>
        <p:nvSpPr>
          <p:cNvPr id="5" name="Footer Placeholder 4">
            <a:extLst>
              <a:ext uri="{FF2B5EF4-FFF2-40B4-BE49-F238E27FC236}">
                <a16:creationId xmlns:a16="http://schemas.microsoft.com/office/drawing/2014/main" id="{4BD338BA-A3FB-68F6-C37C-72B90DA2D2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D072DB-773E-5C9E-3F03-3CB410DD9881}"/>
              </a:ext>
            </a:extLst>
          </p:cNvPr>
          <p:cNvSpPr>
            <a:spLocks noGrp="1"/>
          </p:cNvSpPr>
          <p:nvPr>
            <p:ph type="sldNum" sz="quarter" idx="12"/>
          </p:nvPr>
        </p:nvSpPr>
        <p:spPr/>
        <p:txBody>
          <a:bodyPr/>
          <a:lstStyle/>
          <a:p>
            <a:fld id="{6766CCE8-24CF-4CAD-8704-290CE4401AEA}" type="slidenum">
              <a:rPr lang="en-US" smtClean="0"/>
              <a:t>‹#›</a:t>
            </a:fld>
            <a:endParaRPr lang="en-US"/>
          </a:p>
        </p:txBody>
      </p:sp>
    </p:spTree>
    <p:extLst>
      <p:ext uri="{BB962C8B-B14F-4D97-AF65-F5344CB8AC3E}">
        <p14:creationId xmlns:p14="http://schemas.microsoft.com/office/powerpoint/2010/main" val="4137038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011364-B267-6899-34D9-65CD5485928D}"/>
              </a:ext>
            </a:extLst>
          </p:cNvPr>
          <p:cNvSpPr>
            <a:spLocks noGrp="1"/>
          </p:cNvSpPr>
          <p:nvPr>
            <p:ph type="title"/>
          </p:nvPr>
        </p:nvSpPr>
        <p:spPr>
          <a:xfrm>
            <a:off x="838200" y="365126"/>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50FDE69-1A0F-059D-27B4-FD147474A48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E97022-0C7D-3E6F-FA5F-7B32120056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A06FD2D-151F-4727-9E1B-6CF026D01D0F}" type="datetime1">
              <a:rPr lang="en-US" smtClean="0"/>
              <a:t>4/21/2026</a:t>
            </a:fld>
            <a:endParaRPr lang="en-US"/>
          </a:p>
        </p:txBody>
      </p:sp>
      <p:sp>
        <p:nvSpPr>
          <p:cNvPr id="5" name="Footer Placeholder 4">
            <a:extLst>
              <a:ext uri="{FF2B5EF4-FFF2-40B4-BE49-F238E27FC236}">
                <a16:creationId xmlns:a16="http://schemas.microsoft.com/office/drawing/2014/main" id="{429C5BA4-1859-80CD-C0D8-40EE439947E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67089D5-A601-9E67-45A6-C27249ACCD4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766CCE8-24CF-4CAD-8704-290CE4401AEA}" type="slidenum">
              <a:rPr lang="en-US" smtClean="0"/>
              <a:t>‹#›</a:t>
            </a:fld>
            <a:endParaRPr lang="en-US"/>
          </a:p>
        </p:txBody>
      </p:sp>
    </p:spTree>
    <p:extLst>
      <p:ext uri="{BB962C8B-B14F-4D97-AF65-F5344CB8AC3E}">
        <p14:creationId xmlns:p14="http://schemas.microsoft.com/office/powerpoint/2010/main" val="374387946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defTabSz="914422" rtl="0" eaLnBrk="1" latinLnBrk="0" hangingPunct="1">
        <a:lnSpc>
          <a:spcPct val="90000"/>
        </a:lnSpc>
        <a:spcBef>
          <a:spcPct val="0"/>
        </a:spcBef>
        <a:buNone/>
        <a:defRPr sz="4401" kern="1200">
          <a:solidFill>
            <a:schemeClr val="tx1"/>
          </a:solidFill>
          <a:latin typeface="+mj-lt"/>
          <a:ea typeface="+mj-ea"/>
          <a:cs typeface="+mj-cs"/>
        </a:defRPr>
      </a:lvl1pPr>
    </p:titleStyle>
    <p:bodyStyle>
      <a:lvl1pPr marL="228605" indent="-228605" algn="l" defTabSz="914422"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16" indent="-228605" algn="l" defTabSz="914422"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27" indent="-228605" algn="l" defTabSz="914422"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39"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49"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60"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71"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82"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93" indent="-228605" algn="l" defTabSz="914422"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22" rtl="0" eaLnBrk="1" latinLnBrk="0" hangingPunct="1">
        <a:defRPr sz="1800" kern="1200">
          <a:solidFill>
            <a:schemeClr val="tx1"/>
          </a:solidFill>
          <a:latin typeface="+mn-lt"/>
          <a:ea typeface="+mn-ea"/>
          <a:cs typeface="+mn-cs"/>
        </a:defRPr>
      </a:lvl1pPr>
      <a:lvl2pPr marL="457211" algn="l" defTabSz="914422" rtl="0" eaLnBrk="1" latinLnBrk="0" hangingPunct="1">
        <a:defRPr sz="1800" kern="1200">
          <a:solidFill>
            <a:schemeClr val="tx1"/>
          </a:solidFill>
          <a:latin typeface="+mn-lt"/>
          <a:ea typeface="+mn-ea"/>
          <a:cs typeface="+mn-cs"/>
        </a:defRPr>
      </a:lvl2pPr>
      <a:lvl3pPr marL="914422" algn="l" defTabSz="914422" rtl="0" eaLnBrk="1" latinLnBrk="0" hangingPunct="1">
        <a:defRPr sz="1800" kern="1200">
          <a:solidFill>
            <a:schemeClr val="tx1"/>
          </a:solidFill>
          <a:latin typeface="+mn-lt"/>
          <a:ea typeface="+mn-ea"/>
          <a:cs typeface="+mn-cs"/>
        </a:defRPr>
      </a:lvl3pPr>
      <a:lvl4pPr marL="1371633" algn="l" defTabSz="914422" rtl="0" eaLnBrk="1" latinLnBrk="0" hangingPunct="1">
        <a:defRPr sz="1800" kern="1200">
          <a:solidFill>
            <a:schemeClr val="tx1"/>
          </a:solidFill>
          <a:latin typeface="+mn-lt"/>
          <a:ea typeface="+mn-ea"/>
          <a:cs typeface="+mn-cs"/>
        </a:defRPr>
      </a:lvl4pPr>
      <a:lvl5pPr marL="1828844" algn="l" defTabSz="914422" rtl="0" eaLnBrk="1" latinLnBrk="0" hangingPunct="1">
        <a:defRPr sz="1800" kern="1200">
          <a:solidFill>
            <a:schemeClr val="tx1"/>
          </a:solidFill>
          <a:latin typeface="+mn-lt"/>
          <a:ea typeface="+mn-ea"/>
          <a:cs typeface="+mn-cs"/>
        </a:defRPr>
      </a:lvl5pPr>
      <a:lvl6pPr marL="2286055" algn="l" defTabSz="914422" rtl="0" eaLnBrk="1" latinLnBrk="0" hangingPunct="1">
        <a:defRPr sz="1800" kern="1200">
          <a:solidFill>
            <a:schemeClr val="tx1"/>
          </a:solidFill>
          <a:latin typeface="+mn-lt"/>
          <a:ea typeface="+mn-ea"/>
          <a:cs typeface="+mn-cs"/>
        </a:defRPr>
      </a:lvl6pPr>
      <a:lvl7pPr marL="2743266" algn="l" defTabSz="914422" rtl="0" eaLnBrk="1" latinLnBrk="0" hangingPunct="1">
        <a:defRPr sz="1800" kern="1200">
          <a:solidFill>
            <a:schemeClr val="tx1"/>
          </a:solidFill>
          <a:latin typeface="+mn-lt"/>
          <a:ea typeface="+mn-ea"/>
          <a:cs typeface="+mn-cs"/>
        </a:defRPr>
      </a:lvl7pPr>
      <a:lvl8pPr marL="3200476" algn="l" defTabSz="914422" rtl="0" eaLnBrk="1" latinLnBrk="0" hangingPunct="1">
        <a:defRPr sz="1800" kern="1200">
          <a:solidFill>
            <a:schemeClr val="tx1"/>
          </a:solidFill>
          <a:latin typeface="+mn-lt"/>
          <a:ea typeface="+mn-ea"/>
          <a:cs typeface="+mn-cs"/>
        </a:defRPr>
      </a:lvl8pPr>
      <a:lvl9pPr marL="3657687" algn="l" defTabSz="914422"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6.xml"/><Relationship Id="rId5" Type="http://schemas.openxmlformats.org/officeDocument/2006/relationships/chart" Target="../charts/chart2.xml"/><Relationship Id="rId4" Type="http://schemas.openxmlformats.org/officeDocument/2006/relationships/chart" Target="../charts/char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8.xm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image" Target="../media/image14.png"/></Relationships>
</file>

<file path=ppt/slides/_rels/slide11.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chart" Target="../charts/chart5.xml"/></Relationships>
</file>

<file path=ppt/slides/_rels/slide1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hyperlink" Target="https://cleanview.co/solar-farms/us" TargetMode="External"/><Relationship Id="rId2" Type="http://schemas.openxmlformats.org/officeDocument/2006/relationships/hyperlink" Target="https://www.eia.gov/electricity/gridmonitor/dashboard" TargetMode="External"/><Relationship Id="rId1" Type="http://schemas.openxmlformats.org/officeDocument/2006/relationships/slideLayout" Target="../slideLayouts/slideLayout6.xml"/><Relationship Id="rId4" Type="http://schemas.openxmlformats.org/officeDocument/2006/relationships/hyperlink" Target="https://cleanview.co/wind-farms/u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2EB620-BA6B-A568-F9B0-112CBC76C451}"/>
              </a:ext>
            </a:extLst>
          </p:cNvPr>
          <p:cNvSpPr>
            <a:spLocks noGrp="1"/>
          </p:cNvSpPr>
          <p:nvPr>
            <p:ph type="ctrTitle"/>
          </p:nvPr>
        </p:nvSpPr>
        <p:spPr/>
        <p:txBody>
          <a:bodyPr/>
          <a:lstStyle/>
          <a:p>
            <a:r>
              <a:rPr lang="en-US" dirty="0"/>
              <a:t>Utility-Scale Solar</a:t>
            </a:r>
            <a:br>
              <a:rPr lang="en-US" dirty="0"/>
            </a:br>
            <a:endParaRPr lang="en-US" dirty="0"/>
          </a:p>
        </p:txBody>
      </p:sp>
      <p:sp>
        <p:nvSpPr>
          <p:cNvPr id="3" name="Subtitle 2">
            <a:extLst>
              <a:ext uri="{FF2B5EF4-FFF2-40B4-BE49-F238E27FC236}">
                <a16:creationId xmlns:a16="http://schemas.microsoft.com/office/drawing/2014/main" id="{5C0B8FE7-6267-FB9F-87AB-CBE85D9C2E05}"/>
              </a:ext>
            </a:extLst>
          </p:cNvPr>
          <p:cNvSpPr>
            <a:spLocks noGrp="1"/>
          </p:cNvSpPr>
          <p:nvPr>
            <p:ph type="subTitle" idx="1"/>
          </p:nvPr>
        </p:nvSpPr>
        <p:spPr/>
        <p:txBody>
          <a:bodyPr/>
          <a:lstStyle/>
          <a:p>
            <a:r>
              <a:rPr lang="en-US" dirty="0"/>
              <a:t>The Power Solution that Doesn’t Solve a Grid Power Problem</a:t>
            </a:r>
          </a:p>
        </p:txBody>
      </p:sp>
    </p:spTree>
    <p:extLst>
      <p:ext uri="{BB962C8B-B14F-4D97-AF65-F5344CB8AC3E}">
        <p14:creationId xmlns:p14="http://schemas.microsoft.com/office/powerpoint/2010/main" val="15706475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6289B0-4089-BA53-6500-06302D4C5B4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CAEA0EA-3FD4-B706-D73D-B31F522ABBB1}"/>
              </a:ext>
            </a:extLst>
          </p:cNvPr>
          <p:cNvSpPr>
            <a:spLocks noGrp="1"/>
          </p:cNvSpPr>
          <p:nvPr>
            <p:ph type="title"/>
          </p:nvPr>
        </p:nvSpPr>
        <p:spPr/>
        <p:txBody>
          <a:bodyPr/>
          <a:lstStyle/>
          <a:p>
            <a:r>
              <a:rPr lang="en-US" dirty="0"/>
              <a:t>Utility-Scale Solar – Is It a Solution?</a:t>
            </a:r>
          </a:p>
        </p:txBody>
      </p:sp>
      <p:sp>
        <p:nvSpPr>
          <p:cNvPr id="3" name="TextBox 2">
            <a:extLst>
              <a:ext uri="{FF2B5EF4-FFF2-40B4-BE49-F238E27FC236}">
                <a16:creationId xmlns:a16="http://schemas.microsoft.com/office/drawing/2014/main" id="{F7F3BB97-B277-B619-06E9-6998C06D8DAE}"/>
              </a:ext>
            </a:extLst>
          </p:cNvPr>
          <p:cNvSpPr txBox="1"/>
          <p:nvPr/>
        </p:nvSpPr>
        <p:spPr>
          <a:xfrm>
            <a:off x="472661" y="2182191"/>
            <a:ext cx="11335026" cy="4247317"/>
          </a:xfrm>
          <a:prstGeom prst="rect">
            <a:avLst/>
          </a:prstGeom>
          <a:noFill/>
        </p:spPr>
        <p:txBody>
          <a:bodyPr wrap="square" rtlCol="0">
            <a:spAutoFit/>
          </a:bodyPr>
          <a:lstStyle/>
          <a:p>
            <a:pPr marL="285756" indent="-285756">
              <a:buFont typeface="Arial" panose="020B0604020202020204" pitchFamily="34" charset="0"/>
              <a:buChar char="•"/>
            </a:pPr>
            <a:r>
              <a:rPr lang="en-US" dirty="0"/>
              <a:t>Does utility-scale solar solve a power problem in TVA?</a:t>
            </a:r>
          </a:p>
          <a:p>
            <a:pPr marL="285756" indent="-285756">
              <a:buFont typeface="Arial" panose="020B0604020202020204" pitchFamily="34" charset="0"/>
              <a:buChar char="•"/>
            </a:pPr>
            <a:r>
              <a:rPr lang="en-US" dirty="0"/>
              <a:t>Is utility-scale solar a necessary part of the TVA grid?</a:t>
            </a:r>
          </a:p>
          <a:p>
            <a:pPr marL="285756" indent="-285756">
              <a:buFont typeface="Arial" panose="020B0604020202020204" pitchFamily="34" charset="0"/>
              <a:buChar char="•"/>
            </a:pPr>
            <a:endParaRPr lang="en-US" dirty="0"/>
          </a:p>
          <a:p>
            <a:pPr marL="285756" indent="-285756">
              <a:buFont typeface="Arial" panose="020B0604020202020204" pitchFamily="34" charset="0"/>
              <a:buChar char="•"/>
            </a:pPr>
            <a:r>
              <a:rPr lang="en-US" dirty="0"/>
              <a:t>We’ll look at TVA production data from the US Energy Information Administration</a:t>
            </a:r>
          </a:p>
          <a:p>
            <a:pPr marL="742968" lvl="1" indent="-285756">
              <a:buFont typeface="Arial" panose="020B0604020202020204" pitchFamily="34" charset="0"/>
              <a:buChar char="•"/>
            </a:pPr>
            <a:r>
              <a:rPr lang="en-US" dirty="0"/>
              <a:t>July 2025 all power production versus utility-scale solar data</a:t>
            </a:r>
          </a:p>
          <a:p>
            <a:pPr marL="742968" lvl="1" indent="-285756">
              <a:buFont typeface="Arial" panose="020B0604020202020204" pitchFamily="34" charset="0"/>
              <a:buChar char="•"/>
            </a:pPr>
            <a:r>
              <a:rPr lang="en-US" dirty="0"/>
              <a:t>January 2026 all power production versus utility-scale solar data, including winter storm Fern</a:t>
            </a:r>
          </a:p>
          <a:p>
            <a:pPr marL="742968" lvl="1" indent="-285756">
              <a:buFont typeface="Arial" panose="020B0604020202020204" pitchFamily="34" charset="0"/>
              <a:buChar char="•"/>
            </a:pPr>
            <a:r>
              <a:rPr lang="en-US" dirty="0"/>
              <a:t>Solar production during rolling outages between  December 26</a:t>
            </a:r>
            <a:r>
              <a:rPr lang="en-US" baseline="30000" dirty="0"/>
              <a:t>th</a:t>
            </a:r>
            <a:r>
              <a:rPr lang="en-US" dirty="0"/>
              <a:t> 2021 and January 2</a:t>
            </a:r>
            <a:r>
              <a:rPr lang="en-US" baseline="30000" dirty="0"/>
              <a:t>nd</a:t>
            </a:r>
            <a:r>
              <a:rPr lang="en-US" dirty="0"/>
              <a:t> 2022</a:t>
            </a:r>
          </a:p>
          <a:p>
            <a:pPr marL="742968" lvl="1" indent="-285756">
              <a:buFont typeface="Arial" panose="020B0604020202020204" pitchFamily="34" charset="0"/>
              <a:buChar char="•"/>
            </a:pPr>
            <a:r>
              <a:rPr lang="en-US" dirty="0"/>
              <a:t>TVA total demand for July 2025 and January 2026</a:t>
            </a:r>
          </a:p>
          <a:p>
            <a:pPr marL="742968" lvl="1" indent="-285756">
              <a:buFont typeface="Arial" panose="020B0604020202020204" pitchFamily="34" charset="0"/>
              <a:buChar char="•"/>
            </a:pPr>
            <a:r>
              <a:rPr lang="en-US" dirty="0"/>
              <a:t>The US Map of Power Authorities</a:t>
            </a:r>
          </a:p>
          <a:p>
            <a:pPr marL="742968" lvl="1" indent="-285756">
              <a:buFont typeface="Arial" panose="020B0604020202020204" pitchFamily="34" charset="0"/>
              <a:buChar char="•"/>
            </a:pPr>
            <a:r>
              <a:rPr lang="en-US" dirty="0"/>
              <a:t>The CAISO “Duck Curve” and solar power curtailment in CA</a:t>
            </a:r>
          </a:p>
          <a:p>
            <a:pPr marL="742968" lvl="1" indent="-285756">
              <a:buFont typeface="Arial" panose="020B0604020202020204" pitchFamily="34" charset="0"/>
              <a:buChar char="•"/>
            </a:pPr>
            <a:r>
              <a:rPr lang="en-US" dirty="0"/>
              <a:t>The TVA Duck Curve, Natural Gas curtailment</a:t>
            </a:r>
          </a:p>
          <a:p>
            <a:pPr marL="742968" lvl="1" indent="-285756">
              <a:buFont typeface="Arial" panose="020B0604020202020204" pitchFamily="34" charset="0"/>
              <a:buChar char="•"/>
            </a:pPr>
            <a:r>
              <a:rPr lang="en-US" dirty="0"/>
              <a:t>The MISO Duck Curve, Natural Gas curtailment</a:t>
            </a:r>
          </a:p>
          <a:p>
            <a:pPr marL="742968" lvl="1" indent="-285756">
              <a:buFont typeface="Arial" panose="020B0604020202020204" pitchFamily="34" charset="0"/>
              <a:buChar char="•"/>
            </a:pPr>
            <a:r>
              <a:rPr lang="en-US" dirty="0"/>
              <a:t>Look at US, MISO and ERCO data from April, renewable vs conventional power generation</a:t>
            </a:r>
          </a:p>
          <a:p>
            <a:pPr marL="742968" lvl="1" indent="-285756">
              <a:buFont typeface="Arial" panose="020B0604020202020204" pitchFamily="34" charset="0"/>
              <a:buChar char="•"/>
            </a:pPr>
            <a:r>
              <a:rPr lang="en-US" dirty="0"/>
              <a:t>Do a deep dive on power production and utilization during winter storm Fern, January 2026</a:t>
            </a:r>
          </a:p>
          <a:p>
            <a:pPr marL="742968" lvl="1" indent="-285756">
              <a:buFont typeface="Arial" panose="020B0604020202020204" pitchFamily="34" charset="0"/>
              <a:buChar char="•"/>
            </a:pPr>
            <a:r>
              <a:rPr lang="en-US" dirty="0"/>
              <a:t>Conclude by looking at the problem utility-scale solar does solve</a:t>
            </a:r>
          </a:p>
        </p:txBody>
      </p:sp>
      <p:sp>
        <p:nvSpPr>
          <p:cNvPr id="8" name="Slide Number Placeholder 7">
            <a:extLst>
              <a:ext uri="{FF2B5EF4-FFF2-40B4-BE49-F238E27FC236}">
                <a16:creationId xmlns:a16="http://schemas.microsoft.com/office/drawing/2014/main" id="{C83853D6-BB7C-39F9-EEA4-44CDD5C27ACF}"/>
              </a:ext>
            </a:extLst>
          </p:cNvPr>
          <p:cNvSpPr>
            <a:spLocks noGrp="1"/>
          </p:cNvSpPr>
          <p:nvPr>
            <p:ph type="sldNum" sz="quarter" idx="12"/>
          </p:nvPr>
        </p:nvSpPr>
        <p:spPr/>
        <p:txBody>
          <a:bodyPr/>
          <a:lstStyle/>
          <a:p>
            <a:fld id="{6766CCE8-24CF-4CAD-8704-290CE4401AEA}" type="slidenum">
              <a:rPr lang="en-US" smtClean="0"/>
              <a:t>2</a:t>
            </a:fld>
            <a:endParaRPr lang="en-US"/>
          </a:p>
        </p:txBody>
      </p:sp>
    </p:spTree>
    <p:extLst>
      <p:ext uri="{BB962C8B-B14F-4D97-AF65-F5344CB8AC3E}">
        <p14:creationId xmlns:p14="http://schemas.microsoft.com/office/powerpoint/2010/main" val="3703969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A48CBE9-3EB6-644E-FA1A-CC1625A267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51826" y="1789044"/>
            <a:ext cx="6140174" cy="4400459"/>
          </a:xfrm>
          <a:prstGeom prst="rect">
            <a:avLst/>
          </a:prstGeom>
        </p:spPr>
      </p:pic>
      <p:pic>
        <p:nvPicPr>
          <p:cNvPr id="9" name="Picture 8">
            <a:extLst>
              <a:ext uri="{FF2B5EF4-FFF2-40B4-BE49-F238E27FC236}">
                <a16:creationId xmlns:a16="http://schemas.microsoft.com/office/drawing/2014/main" id="{16C0E330-7021-E9BF-F9B1-32ABE4474C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 y="1789045"/>
            <a:ext cx="6089836" cy="4364382"/>
          </a:xfrm>
          <a:prstGeom prst="rect">
            <a:avLst/>
          </a:prstGeom>
        </p:spPr>
      </p:pic>
      <p:sp>
        <p:nvSpPr>
          <p:cNvPr id="15" name="Right Brace 14">
            <a:extLst>
              <a:ext uri="{FF2B5EF4-FFF2-40B4-BE49-F238E27FC236}">
                <a16:creationId xmlns:a16="http://schemas.microsoft.com/office/drawing/2014/main" id="{3D23BB87-DB77-9721-A3FC-3EF7D010DFE9}"/>
              </a:ext>
            </a:extLst>
          </p:cNvPr>
          <p:cNvSpPr/>
          <p:nvPr/>
        </p:nvSpPr>
        <p:spPr>
          <a:xfrm rot="5400000">
            <a:off x="7102981" y="3814601"/>
            <a:ext cx="201359" cy="337931"/>
          </a:xfrm>
          <a:prstGeom prst="rightBrace">
            <a:avLst>
              <a:gd name="adj1" fmla="val 19302"/>
              <a:gd name="adj2" fmla="val 50000"/>
            </a:avLst>
          </a:prstGeom>
          <a:ln w="158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Right Brace 15">
            <a:extLst>
              <a:ext uri="{FF2B5EF4-FFF2-40B4-BE49-F238E27FC236}">
                <a16:creationId xmlns:a16="http://schemas.microsoft.com/office/drawing/2014/main" id="{53C5F74F-1076-6D72-2A93-2692A82F0058}"/>
              </a:ext>
            </a:extLst>
          </p:cNvPr>
          <p:cNvSpPr/>
          <p:nvPr/>
        </p:nvSpPr>
        <p:spPr>
          <a:xfrm rot="5400000">
            <a:off x="7945598" y="3487533"/>
            <a:ext cx="201359" cy="967408"/>
          </a:xfrm>
          <a:prstGeom prst="rightBrace">
            <a:avLst>
              <a:gd name="adj1" fmla="val 19302"/>
              <a:gd name="adj2" fmla="val 50000"/>
            </a:avLst>
          </a:prstGeom>
          <a:ln w="158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e 16">
            <a:extLst>
              <a:ext uri="{FF2B5EF4-FFF2-40B4-BE49-F238E27FC236}">
                <a16:creationId xmlns:a16="http://schemas.microsoft.com/office/drawing/2014/main" id="{DA65E635-39A7-3309-2AD4-60E71EAFE5BD}"/>
              </a:ext>
            </a:extLst>
          </p:cNvPr>
          <p:cNvSpPr/>
          <p:nvPr/>
        </p:nvSpPr>
        <p:spPr>
          <a:xfrm rot="5400000">
            <a:off x="9037566" y="3898301"/>
            <a:ext cx="201359" cy="170533"/>
          </a:xfrm>
          <a:prstGeom prst="rightBrace">
            <a:avLst>
              <a:gd name="adj1" fmla="val 19302"/>
              <a:gd name="adj2" fmla="val 50000"/>
            </a:avLst>
          </a:prstGeom>
          <a:ln w="158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8" name="Right Brace 17">
            <a:extLst>
              <a:ext uri="{FF2B5EF4-FFF2-40B4-BE49-F238E27FC236}">
                <a16:creationId xmlns:a16="http://schemas.microsoft.com/office/drawing/2014/main" id="{2AD326FD-078B-CFA3-3CC8-548FBC028745}"/>
              </a:ext>
            </a:extLst>
          </p:cNvPr>
          <p:cNvSpPr/>
          <p:nvPr/>
        </p:nvSpPr>
        <p:spPr>
          <a:xfrm rot="5400000">
            <a:off x="10582779" y="3570539"/>
            <a:ext cx="201359" cy="826053"/>
          </a:xfrm>
          <a:prstGeom prst="rightBrace">
            <a:avLst>
              <a:gd name="adj1" fmla="val 19302"/>
              <a:gd name="adj2" fmla="val 50000"/>
            </a:avLst>
          </a:prstGeom>
          <a:ln w="28575">
            <a:solidFill>
              <a:srgbClr val="C00000"/>
            </a:solidFill>
            <a:prstDash val="sysDash"/>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TextBox 18">
            <a:extLst>
              <a:ext uri="{FF2B5EF4-FFF2-40B4-BE49-F238E27FC236}">
                <a16:creationId xmlns:a16="http://schemas.microsoft.com/office/drawing/2014/main" id="{E7D8D8E2-654E-647A-4BB2-CE82B9B7CF15}"/>
              </a:ext>
            </a:extLst>
          </p:cNvPr>
          <p:cNvSpPr txBox="1"/>
          <p:nvPr/>
        </p:nvSpPr>
        <p:spPr>
          <a:xfrm>
            <a:off x="10045148" y="4622561"/>
            <a:ext cx="2146852" cy="1077218"/>
          </a:xfrm>
          <a:prstGeom prst="rect">
            <a:avLst/>
          </a:prstGeom>
          <a:noFill/>
        </p:spPr>
        <p:txBody>
          <a:bodyPr wrap="square" lIns="91440" tIns="0" rIns="0" bIns="0" rtlCol="0">
            <a:spAutoFit/>
          </a:bodyPr>
          <a:lstStyle/>
          <a:p>
            <a:r>
              <a:rPr lang="en-US" sz="1400" b="1" dirty="0">
                <a:solidFill>
                  <a:srgbClr val="C00000"/>
                </a:solidFill>
              </a:rPr>
              <a:t>For all of January 2026, peak solar production is sketchy at best! During winter storm Fern, solar production </a:t>
            </a:r>
            <a:r>
              <a:rPr lang="en-US" sz="1400" b="1">
                <a:solidFill>
                  <a:srgbClr val="C00000"/>
                </a:solidFill>
              </a:rPr>
              <a:t>was close </a:t>
            </a:r>
            <a:r>
              <a:rPr lang="en-US" sz="1400" b="1" dirty="0">
                <a:solidFill>
                  <a:srgbClr val="C00000"/>
                </a:solidFill>
              </a:rPr>
              <a:t>to nil.</a:t>
            </a:r>
          </a:p>
        </p:txBody>
      </p:sp>
      <p:cxnSp>
        <p:nvCxnSpPr>
          <p:cNvPr id="25" name="Connector: Elbow 24">
            <a:extLst>
              <a:ext uri="{FF2B5EF4-FFF2-40B4-BE49-F238E27FC236}">
                <a16:creationId xmlns:a16="http://schemas.microsoft.com/office/drawing/2014/main" id="{AAE8CBD2-9D44-8D92-38DB-3CB08CDD66DF}"/>
              </a:ext>
            </a:extLst>
          </p:cNvPr>
          <p:cNvCxnSpPr>
            <a:cxnSpLocks/>
            <a:stCxn id="19" idx="1"/>
            <a:endCxn id="15" idx="1"/>
          </p:cNvCxnSpPr>
          <p:nvPr/>
        </p:nvCxnSpPr>
        <p:spPr>
          <a:xfrm rot="10800000">
            <a:off x="7203660" y="4084246"/>
            <a:ext cx="2841488" cy="1076924"/>
          </a:xfrm>
          <a:prstGeom prst="bentConnector4">
            <a:avLst>
              <a:gd name="adj1" fmla="val 48228"/>
              <a:gd name="adj2" fmla="val -165"/>
            </a:avLst>
          </a:prstGeom>
          <a:ln w="158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27" name="Connector: Elbow 26">
            <a:extLst>
              <a:ext uri="{FF2B5EF4-FFF2-40B4-BE49-F238E27FC236}">
                <a16:creationId xmlns:a16="http://schemas.microsoft.com/office/drawing/2014/main" id="{75737715-991D-4C24-A217-E0A776E5FCD8}"/>
              </a:ext>
            </a:extLst>
          </p:cNvPr>
          <p:cNvCxnSpPr>
            <a:cxnSpLocks/>
            <a:stCxn id="19" idx="1"/>
            <a:endCxn id="16" idx="1"/>
          </p:cNvCxnSpPr>
          <p:nvPr/>
        </p:nvCxnSpPr>
        <p:spPr>
          <a:xfrm rot="10800000">
            <a:off x="8046278" y="4071918"/>
            <a:ext cx="1998870" cy="1089253"/>
          </a:xfrm>
          <a:prstGeom prst="bentConnector4">
            <a:avLst>
              <a:gd name="adj1" fmla="val 47482"/>
              <a:gd name="adj2" fmla="val -343"/>
            </a:avLst>
          </a:prstGeom>
          <a:ln w="158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2" name="Connector: Elbow 31">
            <a:extLst>
              <a:ext uri="{FF2B5EF4-FFF2-40B4-BE49-F238E27FC236}">
                <a16:creationId xmlns:a16="http://schemas.microsoft.com/office/drawing/2014/main" id="{0197B0AF-CD72-5BF7-B7DF-BEEBEBA5F51D}"/>
              </a:ext>
            </a:extLst>
          </p:cNvPr>
          <p:cNvCxnSpPr>
            <a:cxnSpLocks/>
            <a:stCxn id="19" idx="1"/>
            <a:endCxn id="17" idx="1"/>
          </p:cNvCxnSpPr>
          <p:nvPr/>
        </p:nvCxnSpPr>
        <p:spPr>
          <a:xfrm rot="10800000">
            <a:off x="9138246" y="4084248"/>
            <a:ext cx="906903" cy="1076923"/>
          </a:xfrm>
          <a:prstGeom prst="bentConnector4">
            <a:avLst>
              <a:gd name="adj1" fmla="val 44449"/>
              <a:gd name="adj2" fmla="val 498"/>
            </a:avLst>
          </a:prstGeom>
          <a:ln w="158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cxnSp>
        <p:nvCxnSpPr>
          <p:cNvPr id="36" name="Connector: Elbow 35">
            <a:extLst>
              <a:ext uri="{FF2B5EF4-FFF2-40B4-BE49-F238E27FC236}">
                <a16:creationId xmlns:a16="http://schemas.microsoft.com/office/drawing/2014/main" id="{73228132-B976-763D-7D9A-BCA895ADF6E1}"/>
              </a:ext>
            </a:extLst>
          </p:cNvPr>
          <p:cNvCxnSpPr>
            <a:cxnSpLocks/>
            <a:stCxn id="19" idx="1"/>
            <a:endCxn id="18" idx="1"/>
          </p:cNvCxnSpPr>
          <p:nvPr/>
        </p:nvCxnSpPr>
        <p:spPr>
          <a:xfrm rot="10800000" flipH="1">
            <a:off x="10045148" y="4084246"/>
            <a:ext cx="638310" cy="1076925"/>
          </a:xfrm>
          <a:prstGeom prst="bentConnector4">
            <a:avLst>
              <a:gd name="adj1" fmla="val -35813"/>
              <a:gd name="adj2" fmla="val 78049"/>
            </a:avLst>
          </a:prstGeom>
          <a:ln w="28575">
            <a:solidFill>
              <a:srgbClr val="C00000"/>
            </a:solidFill>
            <a:prstDash val="sysDash"/>
            <a:tailEnd type="triangle"/>
          </a:ln>
        </p:spPr>
        <p:style>
          <a:lnRef idx="1">
            <a:schemeClr val="accent1"/>
          </a:lnRef>
          <a:fillRef idx="0">
            <a:schemeClr val="accent1"/>
          </a:fillRef>
          <a:effectRef idx="0">
            <a:schemeClr val="accent1"/>
          </a:effectRef>
          <a:fontRef idx="minor">
            <a:schemeClr val="tx1"/>
          </a:fontRef>
        </p:style>
      </p:cxnSp>
      <p:sp>
        <p:nvSpPr>
          <p:cNvPr id="78" name="TextBox 77">
            <a:extLst>
              <a:ext uri="{FF2B5EF4-FFF2-40B4-BE49-F238E27FC236}">
                <a16:creationId xmlns:a16="http://schemas.microsoft.com/office/drawing/2014/main" id="{F4F779F3-A5C1-89A6-83D2-1BE75FC3A152}"/>
              </a:ext>
            </a:extLst>
          </p:cNvPr>
          <p:cNvSpPr txBox="1"/>
          <p:nvPr/>
        </p:nvSpPr>
        <p:spPr>
          <a:xfrm>
            <a:off x="10602840" y="3021136"/>
            <a:ext cx="720263" cy="369332"/>
          </a:xfrm>
          <a:prstGeom prst="rect">
            <a:avLst/>
          </a:prstGeom>
          <a:noFill/>
        </p:spPr>
        <p:txBody>
          <a:bodyPr wrap="square">
            <a:spAutoFit/>
          </a:bodyPr>
          <a:lstStyle/>
          <a:p>
            <a:r>
              <a:rPr lang="en-US" b="1" dirty="0">
                <a:solidFill>
                  <a:srgbClr val="C00000"/>
                </a:solidFill>
              </a:rPr>
              <a:t>Fern</a:t>
            </a:r>
            <a:endParaRPr lang="en-US" dirty="0"/>
          </a:p>
        </p:txBody>
      </p:sp>
      <p:sp>
        <p:nvSpPr>
          <p:cNvPr id="5" name="Title 4">
            <a:extLst>
              <a:ext uri="{FF2B5EF4-FFF2-40B4-BE49-F238E27FC236}">
                <a16:creationId xmlns:a16="http://schemas.microsoft.com/office/drawing/2014/main" id="{58E9625A-DD1A-61F2-0FC6-78017C4A6553}"/>
              </a:ext>
            </a:extLst>
          </p:cNvPr>
          <p:cNvSpPr>
            <a:spLocks noGrp="1"/>
          </p:cNvSpPr>
          <p:nvPr>
            <p:ph type="title"/>
          </p:nvPr>
        </p:nvSpPr>
        <p:spPr/>
        <p:txBody>
          <a:bodyPr/>
          <a:lstStyle/>
          <a:p>
            <a:r>
              <a:rPr lang="en-US" dirty="0"/>
              <a:t>Utility-Scale Solar – TVA Production History</a:t>
            </a:r>
          </a:p>
        </p:txBody>
      </p:sp>
      <p:sp>
        <p:nvSpPr>
          <p:cNvPr id="12" name="Slide Number Placeholder 11">
            <a:extLst>
              <a:ext uri="{FF2B5EF4-FFF2-40B4-BE49-F238E27FC236}">
                <a16:creationId xmlns:a16="http://schemas.microsoft.com/office/drawing/2014/main" id="{B8EC5D50-119F-5810-788E-448D46DCE3AB}"/>
              </a:ext>
            </a:extLst>
          </p:cNvPr>
          <p:cNvSpPr>
            <a:spLocks noGrp="1"/>
          </p:cNvSpPr>
          <p:nvPr>
            <p:ph type="sldNum" sz="quarter" idx="12"/>
          </p:nvPr>
        </p:nvSpPr>
        <p:spPr/>
        <p:txBody>
          <a:bodyPr/>
          <a:lstStyle/>
          <a:p>
            <a:fld id="{6766CCE8-24CF-4CAD-8704-290CE4401AEA}" type="slidenum">
              <a:rPr lang="en-US" smtClean="0"/>
              <a:t>3</a:t>
            </a:fld>
            <a:endParaRPr lang="en-US"/>
          </a:p>
        </p:txBody>
      </p:sp>
    </p:spTree>
    <p:extLst>
      <p:ext uri="{BB962C8B-B14F-4D97-AF65-F5344CB8AC3E}">
        <p14:creationId xmlns:p14="http://schemas.microsoft.com/office/powerpoint/2010/main" val="25462567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8E7AE1-CDD7-ABF5-A175-3A3EDCD2EF8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700697"/>
            <a:ext cx="6120656" cy="4386470"/>
          </a:xfrm>
          <a:prstGeom prst="rect">
            <a:avLst/>
          </a:prstGeom>
        </p:spPr>
      </p:pic>
      <p:pic>
        <p:nvPicPr>
          <p:cNvPr id="5" name="Picture 4">
            <a:extLst>
              <a:ext uri="{FF2B5EF4-FFF2-40B4-BE49-F238E27FC236}">
                <a16:creationId xmlns:a16="http://schemas.microsoft.com/office/drawing/2014/main" id="{228E70C7-CC41-5146-9061-63584150C7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861878" y="1700697"/>
            <a:ext cx="6330122" cy="4536588"/>
          </a:xfrm>
          <a:prstGeom prst="rect">
            <a:avLst/>
          </a:prstGeom>
        </p:spPr>
      </p:pic>
      <p:sp>
        <p:nvSpPr>
          <p:cNvPr id="2" name="Title 1">
            <a:extLst>
              <a:ext uri="{FF2B5EF4-FFF2-40B4-BE49-F238E27FC236}">
                <a16:creationId xmlns:a16="http://schemas.microsoft.com/office/drawing/2014/main" id="{07E0D723-AB12-A5F4-44CF-3582793C0C34}"/>
              </a:ext>
            </a:extLst>
          </p:cNvPr>
          <p:cNvSpPr>
            <a:spLocks noGrp="1"/>
          </p:cNvSpPr>
          <p:nvPr>
            <p:ph type="title"/>
          </p:nvPr>
        </p:nvSpPr>
        <p:spPr/>
        <p:txBody>
          <a:bodyPr/>
          <a:lstStyle/>
          <a:p>
            <a:r>
              <a:rPr lang="en-US" dirty="0"/>
              <a:t>Utility-Scale Solar – TVA Production History</a:t>
            </a:r>
          </a:p>
        </p:txBody>
      </p:sp>
      <p:sp>
        <p:nvSpPr>
          <p:cNvPr id="9" name="Slide Number Placeholder 8">
            <a:extLst>
              <a:ext uri="{FF2B5EF4-FFF2-40B4-BE49-F238E27FC236}">
                <a16:creationId xmlns:a16="http://schemas.microsoft.com/office/drawing/2014/main" id="{6E387EE5-2CB2-4FD2-B8F6-53BC3CBC45DF}"/>
              </a:ext>
            </a:extLst>
          </p:cNvPr>
          <p:cNvSpPr>
            <a:spLocks noGrp="1"/>
          </p:cNvSpPr>
          <p:nvPr>
            <p:ph type="sldNum" sz="quarter" idx="12"/>
          </p:nvPr>
        </p:nvSpPr>
        <p:spPr/>
        <p:txBody>
          <a:bodyPr/>
          <a:lstStyle/>
          <a:p>
            <a:fld id="{6766CCE8-24CF-4CAD-8704-290CE4401AEA}" type="slidenum">
              <a:rPr lang="en-US" smtClean="0"/>
              <a:t>4</a:t>
            </a:fld>
            <a:endParaRPr lang="en-US"/>
          </a:p>
        </p:txBody>
      </p:sp>
    </p:spTree>
    <p:extLst>
      <p:ext uri="{BB962C8B-B14F-4D97-AF65-F5344CB8AC3E}">
        <p14:creationId xmlns:p14="http://schemas.microsoft.com/office/powerpoint/2010/main" val="35434398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2A40101-E450-58E1-9D82-EDFDDB0A40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69141" y="1780209"/>
            <a:ext cx="6122860" cy="4388050"/>
          </a:xfrm>
          <a:prstGeom prst="rect">
            <a:avLst/>
          </a:prstGeom>
        </p:spPr>
      </p:pic>
      <p:pic>
        <p:nvPicPr>
          <p:cNvPr id="9" name="Picture 8">
            <a:extLst>
              <a:ext uri="{FF2B5EF4-FFF2-40B4-BE49-F238E27FC236}">
                <a16:creationId xmlns:a16="http://schemas.microsoft.com/office/drawing/2014/main" id="{7CAE1EE6-BF39-5C3F-70E2-3AEA30927D4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780209"/>
            <a:ext cx="6122861" cy="4388050"/>
          </a:xfrm>
          <a:prstGeom prst="rect">
            <a:avLst/>
          </a:prstGeom>
        </p:spPr>
      </p:pic>
      <p:sp>
        <p:nvSpPr>
          <p:cNvPr id="10" name="Right Brace 9">
            <a:extLst>
              <a:ext uri="{FF2B5EF4-FFF2-40B4-BE49-F238E27FC236}">
                <a16:creationId xmlns:a16="http://schemas.microsoft.com/office/drawing/2014/main" id="{FC5DC65C-7CE3-29B5-B0DD-9F5622226EF2}"/>
              </a:ext>
            </a:extLst>
          </p:cNvPr>
          <p:cNvSpPr/>
          <p:nvPr/>
        </p:nvSpPr>
        <p:spPr>
          <a:xfrm rot="5400000">
            <a:off x="9354250" y="3710015"/>
            <a:ext cx="201359" cy="2229789"/>
          </a:xfrm>
          <a:prstGeom prst="rightBrace">
            <a:avLst>
              <a:gd name="adj1" fmla="val 19302"/>
              <a:gd name="adj2" fmla="val 50000"/>
            </a:avLst>
          </a:prstGeom>
          <a:ln w="15875">
            <a:solidFill>
              <a:srgbClr val="C0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1" name="TextBox 10">
            <a:extLst>
              <a:ext uri="{FF2B5EF4-FFF2-40B4-BE49-F238E27FC236}">
                <a16:creationId xmlns:a16="http://schemas.microsoft.com/office/drawing/2014/main" id="{53CAED69-0F8D-1805-ADF1-7283C184B72B}"/>
              </a:ext>
            </a:extLst>
          </p:cNvPr>
          <p:cNvSpPr txBox="1"/>
          <p:nvPr/>
        </p:nvSpPr>
        <p:spPr>
          <a:xfrm>
            <a:off x="9962211" y="5423451"/>
            <a:ext cx="2229790" cy="646331"/>
          </a:xfrm>
          <a:prstGeom prst="rect">
            <a:avLst/>
          </a:prstGeom>
          <a:solidFill>
            <a:schemeClr val="bg1"/>
          </a:solidFill>
        </p:spPr>
        <p:txBody>
          <a:bodyPr wrap="square" lIns="0" tIns="0" rIns="0" bIns="0" rtlCol="0">
            <a:spAutoFit/>
          </a:bodyPr>
          <a:lstStyle/>
          <a:p>
            <a:r>
              <a:rPr lang="en-US" sz="1400" b="1" dirty="0">
                <a:solidFill>
                  <a:srgbClr val="C00000"/>
                </a:solidFill>
              </a:rPr>
              <a:t>During the power outage Solar only had 1 day that peaked above 300 MWh!</a:t>
            </a:r>
          </a:p>
        </p:txBody>
      </p:sp>
      <p:cxnSp>
        <p:nvCxnSpPr>
          <p:cNvPr id="12" name="Connector: Elbow 11">
            <a:extLst>
              <a:ext uri="{FF2B5EF4-FFF2-40B4-BE49-F238E27FC236}">
                <a16:creationId xmlns:a16="http://schemas.microsoft.com/office/drawing/2014/main" id="{6E7B32EE-16E1-C317-CAD4-1F94EF208724}"/>
              </a:ext>
            </a:extLst>
          </p:cNvPr>
          <p:cNvCxnSpPr>
            <a:cxnSpLocks/>
            <a:stCxn id="11" idx="1"/>
            <a:endCxn id="10" idx="1"/>
          </p:cNvCxnSpPr>
          <p:nvPr/>
        </p:nvCxnSpPr>
        <p:spPr>
          <a:xfrm rot="10800000">
            <a:off x="9454929" y="4925589"/>
            <a:ext cx="507282" cy="821028"/>
          </a:xfrm>
          <a:prstGeom prst="bentConnector4">
            <a:avLst>
              <a:gd name="adj1" fmla="val 40077"/>
              <a:gd name="adj2" fmla="val -61"/>
            </a:avLst>
          </a:prstGeom>
          <a:ln w="15875">
            <a:solidFill>
              <a:srgbClr val="C00000"/>
            </a:solidFill>
            <a:prstDash val="solid"/>
            <a:tailEnd type="triangle"/>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6D68313E-79A4-8B58-3769-DE181905F251}"/>
              </a:ext>
            </a:extLst>
          </p:cNvPr>
          <p:cNvSpPr>
            <a:spLocks noGrp="1"/>
          </p:cNvSpPr>
          <p:nvPr>
            <p:ph type="title"/>
          </p:nvPr>
        </p:nvSpPr>
        <p:spPr/>
        <p:txBody>
          <a:bodyPr/>
          <a:lstStyle/>
          <a:p>
            <a:r>
              <a:rPr lang="en-US" dirty="0"/>
              <a:t>Utility-Scale Solar – TVA Production History</a:t>
            </a:r>
          </a:p>
        </p:txBody>
      </p:sp>
      <p:sp>
        <p:nvSpPr>
          <p:cNvPr id="8" name="Slide Number Placeholder 7">
            <a:extLst>
              <a:ext uri="{FF2B5EF4-FFF2-40B4-BE49-F238E27FC236}">
                <a16:creationId xmlns:a16="http://schemas.microsoft.com/office/drawing/2014/main" id="{4992E3B5-243D-592F-BEB4-06EFF38F2E89}"/>
              </a:ext>
            </a:extLst>
          </p:cNvPr>
          <p:cNvSpPr>
            <a:spLocks noGrp="1"/>
          </p:cNvSpPr>
          <p:nvPr>
            <p:ph type="sldNum" sz="quarter" idx="12"/>
          </p:nvPr>
        </p:nvSpPr>
        <p:spPr/>
        <p:txBody>
          <a:bodyPr/>
          <a:lstStyle/>
          <a:p>
            <a:fld id="{6766CCE8-24CF-4CAD-8704-290CE4401AEA}" type="slidenum">
              <a:rPr lang="en-US" smtClean="0"/>
              <a:t>5</a:t>
            </a:fld>
            <a:endParaRPr lang="en-US"/>
          </a:p>
        </p:txBody>
      </p:sp>
    </p:spTree>
    <p:extLst>
      <p:ext uri="{BB962C8B-B14F-4D97-AF65-F5344CB8AC3E}">
        <p14:creationId xmlns:p14="http://schemas.microsoft.com/office/powerpoint/2010/main" val="28152413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90869797-E2D4-A5B2-85C9-D6B14870D8AA}"/>
              </a:ext>
            </a:extLst>
          </p:cNvPr>
          <p:cNvSpPr>
            <a:spLocks noGrp="1"/>
          </p:cNvSpPr>
          <p:nvPr>
            <p:ph type="title"/>
          </p:nvPr>
        </p:nvSpPr>
        <p:spPr/>
        <p:txBody>
          <a:bodyPr/>
          <a:lstStyle/>
          <a:p>
            <a:r>
              <a:rPr lang="en-US" dirty="0"/>
              <a:t>Utility-Scale Solar – TVA Total Power Demand</a:t>
            </a:r>
          </a:p>
        </p:txBody>
      </p:sp>
      <p:pic>
        <p:nvPicPr>
          <p:cNvPr id="12" name="Picture 11">
            <a:extLst>
              <a:ext uri="{FF2B5EF4-FFF2-40B4-BE49-F238E27FC236}">
                <a16:creationId xmlns:a16="http://schemas.microsoft.com/office/drawing/2014/main" id="{42D5DAEC-901A-0BEA-BDDA-4A742D587D0D}"/>
              </a:ext>
            </a:extLst>
          </p:cNvPr>
          <p:cNvPicPr>
            <a:picLocks noChangeAspect="1"/>
          </p:cNvPicPr>
          <p:nvPr/>
        </p:nvPicPr>
        <p:blipFill>
          <a:blip r:embed="rId3"/>
          <a:srcRect t="20011"/>
          <a:stretch>
            <a:fillRect/>
          </a:stretch>
        </p:blipFill>
        <p:spPr>
          <a:xfrm>
            <a:off x="401985" y="6307759"/>
            <a:ext cx="2832207" cy="281476"/>
          </a:xfrm>
          <a:prstGeom prst="rect">
            <a:avLst/>
          </a:prstGeom>
        </p:spPr>
      </p:pic>
      <p:sp>
        <p:nvSpPr>
          <p:cNvPr id="47" name="TextBox 46">
            <a:extLst>
              <a:ext uri="{FF2B5EF4-FFF2-40B4-BE49-F238E27FC236}">
                <a16:creationId xmlns:a16="http://schemas.microsoft.com/office/drawing/2014/main" id="{DA22467D-4F15-C633-D47E-56E50CA2A01A}"/>
              </a:ext>
            </a:extLst>
          </p:cNvPr>
          <p:cNvSpPr txBox="1"/>
          <p:nvPr/>
        </p:nvSpPr>
        <p:spPr>
          <a:xfrm>
            <a:off x="249622" y="1699561"/>
            <a:ext cx="4702274" cy="4031873"/>
          </a:xfrm>
          <a:prstGeom prst="rect">
            <a:avLst/>
          </a:prstGeom>
          <a:noFill/>
        </p:spPr>
        <p:txBody>
          <a:bodyPr wrap="square" rtlCol="0">
            <a:spAutoFit/>
          </a:bodyPr>
          <a:lstStyle/>
          <a:p>
            <a:r>
              <a:rPr lang="en-US" sz="1600" dirty="0"/>
              <a:t>This chart contrasts July 2025 with January 2026. </a:t>
            </a:r>
          </a:p>
          <a:p>
            <a:endParaRPr lang="en-US" sz="1600" dirty="0"/>
          </a:p>
          <a:p>
            <a:r>
              <a:rPr lang="en-US" sz="1600" dirty="0"/>
              <a:t>The difference between maximum and minimum demand in July 2025 was relatively constant at between 5,000 MWh and 5,500 </a:t>
            </a:r>
            <a:r>
              <a:rPr lang="en-US" sz="1600" dirty="0" err="1"/>
              <a:t>Mwh</a:t>
            </a:r>
            <a:r>
              <a:rPr lang="en-US" sz="1600" dirty="0"/>
              <a:t>. However, the difference between maximum and minimum demand in January 2026 was significant reaching a maximum difference of 17,121 MWh.</a:t>
            </a:r>
          </a:p>
          <a:p>
            <a:endParaRPr lang="en-US" sz="1600" dirty="0"/>
          </a:p>
          <a:p>
            <a:r>
              <a:rPr lang="en-US" sz="1600" dirty="0">
                <a:sym typeface="Wingdings" panose="05000000000000000000" pitchFamily="2" charset="2"/>
              </a:rPr>
              <a:t></a:t>
            </a:r>
            <a:r>
              <a:rPr lang="en-US" sz="1600" dirty="0"/>
              <a:t>January 2026 reached a higher peak than July 2025, reaching a maximum demand of 32,685 MWh vs the July 2025 max of 31,657 MWh.</a:t>
            </a:r>
          </a:p>
          <a:p>
            <a:endParaRPr lang="en-US" sz="1600" dirty="0"/>
          </a:p>
          <a:p>
            <a:r>
              <a:rPr lang="en-US" sz="1600" dirty="0"/>
              <a:t>The Peak, Shoulder, and Off-Peak hours are different between Summer and Winter. Solar impacts Summer Shoulder and Peak hours.</a:t>
            </a:r>
          </a:p>
        </p:txBody>
      </p:sp>
      <p:sp>
        <p:nvSpPr>
          <p:cNvPr id="54" name="Slide Number Placeholder 53">
            <a:extLst>
              <a:ext uri="{FF2B5EF4-FFF2-40B4-BE49-F238E27FC236}">
                <a16:creationId xmlns:a16="http://schemas.microsoft.com/office/drawing/2014/main" id="{E6BD8CD6-ABB0-27EC-F819-21822F485694}"/>
              </a:ext>
            </a:extLst>
          </p:cNvPr>
          <p:cNvSpPr>
            <a:spLocks noGrp="1"/>
          </p:cNvSpPr>
          <p:nvPr>
            <p:ph type="sldNum" sz="quarter" idx="12"/>
          </p:nvPr>
        </p:nvSpPr>
        <p:spPr/>
        <p:txBody>
          <a:bodyPr/>
          <a:lstStyle/>
          <a:p>
            <a:fld id="{6766CCE8-24CF-4CAD-8704-290CE4401AEA}" type="slidenum">
              <a:rPr lang="en-US" smtClean="0"/>
              <a:t>6</a:t>
            </a:fld>
            <a:endParaRPr lang="en-US"/>
          </a:p>
        </p:txBody>
      </p:sp>
      <p:graphicFrame>
        <p:nvGraphicFramePr>
          <p:cNvPr id="114" name="Chart 113">
            <a:extLst>
              <a:ext uri="{FF2B5EF4-FFF2-40B4-BE49-F238E27FC236}">
                <a16:creationId xmlns:a16="http://schemas.microsoft.com/office/drawing/2014/main" id="{133F62A4-B70A-A86D-3BC6-10B1D26B3923}"/>
              </a:ext>
            </a:extLst>
          </p:cNvPr>
          <p:cNvGraphicFramePr>
            <a:graphicFrameLocks/>
          </p:cNvGraphicFramePr>
          <p:nvPr>
            <p:extLst>
              <p:ext uri="{D42A27DB-BD31-4B8C-83A1-F6EECF244321}">
                <p14:modId xmlns:p14="http://schemas.microsoft.com/office/powerpoint/2010/main" val="2539821526"/>
              </p:ext>
            </p:extLst>
          </p:nvPr>
        </p:nvGraphicFramePr>
        <p:xfrm>
          <a:off x="5093250" y="1117596"/>
          <a:ext cx="7059474" cy="30700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15" name="Chart 114">
            <a:extLst>
              <a:ext uri="{FF2B5EF4-FFF2-40B4-BE49-F238E27FC236}">
                <a16:creationId xmlns:a16="http://schemas.microsoft.com/office/drawing/2014/main" id="{65594B1C-5FEB-BC37-638C-43AE6EF67FE0}"/>
              </a:ext>
            </a:extLst>
          </p:cNvPr>
          <p:cNvGraphicFramePr>
            <a:graphicFrameLocks/>
          </p:cNvGraphicFramePr>
          <p:nvPr>
            <p:extLst>
              <p:ext uri="{D42A27DB-BD31-4B8C-83A1-F6EECF244321}">
                <p14:modId xmlns:p14="http://schemas.microsoft.com/office/powerpoint/2010/main" val="3554767776"/>
              </p:ext>
            </p:extLst>
          </p:nvPr>
        </p:nvGraphicFramePr>
        <p:xfrm>
          <a:off x="5089007" y="3845193"/>
          <a:ext cx="7059474" cy="3025913"/>
        </p:xfrm>
        <a:graphic>
          <a:graphicData uri="http://schemas.openxmlformats.org/drawingml/2006/chart">
            <c:chart xmlns:c="http://schemas.openxmlformats.org/drawingml/2006/chart" xmlns:r="http://schemas.openxmlformats.org/officeDocument/2006/relationships" r:id="rId5"/>
          </a:graphicData>
        </a:graphic>
      </p:graphicFrame>
      <p:cxnSp>
        <p:nvCxnSpPr>
          <p:cNvPr id="117" name="Straight Arrow Connector 116">
            <a:extLst>
              <a:ext uri="{FF2B5EF4-FFF2-40B4-BE49-F238E27FC236}">
                <a16:creationId xmlns:a16="http://schemas.microsoft.com/office/drawing/2014/main" id="{D17FC4AE-AD16-8968-4225-48DBED6C7826}"/>
              </a:ext>
            </a:extLst>
          </p:cNvPr>
          <p:cNvCxnSpPr>
            <a:cxnSpLocks/>
          </p:cNvCxnSpPr>
          <p:nvPr/>
        </p:nvCxnSpPr>
        <p:spPr>
          <a:xfrm>
            <a:off x="6855791" y="4473823"/>
            <a:ext cx="0" cy="906559"/>
          </a:xfrm>
          <a:prstGeom prst="straightConnector1">
            <a:avLst/>
          </a:prstGeom>
          <a:ln w="1905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20" name="TextBox 119">
            <a:extLst>
              <a:ext uri="{FF2B5EF4-FFF2-40B4-BE49-F238E27FC236}">
                <a16:creationId xmlns:a16="http://schemas.microsoft.com/office/drawing/2014/main" id="{1F31B9BE-D813-4ED9-7450-D553FCB76443}"/>
              </a:ext>
            </a:extLst>
          </p:cNvPr>
          <p:cNvSpPr txBox="1"/>
          <p:nvPr/>
        </p:nvSpPr>
        <p:spPr>
          <a:xfrm>
            <a:off x="6855792" y="4803991"/>
            <a:ext cx="1128835" cy="246221"/>
          </a:xfrm>
          <a:prstGeom prst="rect">
            <a:avLst/>
          </a:prstGeom>
          <a:noFill/>
        </p:spPr>
        <p:txBody>
          <a:bodyPr wrap="none" rtlCol="0">
            <a:spAutoFit/>
          </a:bodyPr>
          <a:lstStyle/>
          <a:p>
            <a:r>
              <a:rPr lang="en-US" sz="1000" b="1" dirty="0"/>
              <a:t>17,000 MWh max</a:t>
            </a:r>
          </a:p>
        </p:txBody>
      </p:sp>
    </p:spTree>
    <p:extLst>
      <p:ext uri="{BB962C8B-B14F-4D97-AF65-F5344CB8AC3E}">
        <p14:creationId xmlns:p14="http://schemas.microsoft.com/office/powerpoint/2010/main" val="1000172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C676EC-EEB8-D216-BA10-D273826CC7F9}"/>
              </a:ext>
            </a:extLst>
          </p:cNvPr>
          <p:cNvSpPr>
            <a:spLocks noGrp="1"/>
          </p:cNvSpPr>
          <p:nvPr>
            <p:ph type="title"/>
          </p:nvPr>
        </p:nvSpPr>
        <p:spPr/>
        <p:txBody>
          <a:bodyPr/>
          <a:lstStyle/>
          <a:p>
            <a:r>
              <a:rPr lang="en-US" dirty="0"/>
              <a:t>Utility-Scale Solar – MISO / TVA</a:t>
            </a:r>
          </a:p>
        </p:txBody>
      </p:sp>
      <p:pic>
        <p:nvPicPr>
          <p:cNvPr id="4" name="Picture 3">
            <a:extLst>
              <a:ext uri="{FF2B5EF4-FFF2-40B4-BE49-F238E27FC236}">
                <a16:creationId xmlns:a16="http://schemas.microsoft.com/office/drawing/2014/main" id="{D6B094D1-0E88-2516-0E08-237366B7DD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84037" y="1245483"/>
            <a:ext cx="6233978" cy="5298881"/>
          </a:xfrm>
          <a:prstGeom prst="rect">
            <a:avLst/>
          </a:prstGeom>
        </p:spPr>
      </p:pic>
      <p:sp>
        <p:nvSpPr>
          <p:cNvPr id="5" name="TextBox 4">
            <a:extLst>
              <a:ext uri="{FF2B5EF4-FFF2-40B4-BE49-F238E27FC236}">
                <a16:creationId xmlns:a16="http://schemas.microsoft.com/office/drawing/2014/main" id="{16B935B9-097A-ECED-C0C0-2B94D01007FF}"/>
              </a:ext>
            </a:extLst>
          </p:cNvPr>
          <p:cNvSpPr txBox="1"/>
          <p:nvPr/>
        </p:nvSpPr>
        <p:spPr>
          <a:xfrm>
            <a:off x="340137" y="1720839"/>
            <a:ext cx="3966819" cy="3139321"/>
          </a:xfrm>
          <a:prstGeom prst="rect">
            <a:avLst/>
          </a:prstGeom>
          <a:noFill/>
        </p:spPr>
        <p:txBody>
          <a:bodyPr wrap="square" rtlCol="0">
            <a:spAutoFit/>
          </a:bodyPr>
          <a:lstStyle/>
          <a:p>
            <a:r>
              <a:rPr lang="en-US" dirty="0"/>
              <a:t>Another power authority in the US is the Midcontinent Independent System Operator (MISO), which has a significant solar/wind generation capacity. </a:t>
            </a:r>
          </a:p>
          <a:p>
            <a:endParaRPr lang="en-US" dirty="0"/>
          </a:p>
          <a:p>
            <a:r>
              <a:rPr lang="en-US" dirty="0"/>
              <a:t>We’ll look at some recent MISO data and data from the same timeframe from TVA.</a:t>
            </a:r>
          </a:p>
          <a:p>
            <a:endParaRPr lang="en-US" dirty="0"/>
          </a:p>
          <a:p>
            <a:r>
              <a:rPr lang="en-US" dirty="0"/>
              <a:t>We’ll explore the “Duck Curve” for  both TVA and MISO.</a:t>
            </a:r>
          </a:p>
        </p:txBody>
      </p:sp>
      <p:sp>
        <p:nvSpPr>
          <p:cNvPr id="10" name="Slide Number Placeholder 9">
            <a:extLst>
              <a:ext uri="{FF2B5EF4-FFF2-40B4-BE49-F238E27FC236}">
                <a16:creationId xmlns:a16="http://schemas.microsoft.com/office/drawing/2014/main" id="{36180AB2-AFE0-E652-CE83-9E8D8E8DE741}"/>
              </a:ext>
            </a:extLst>
          </p:cNvPr>
          <p:cNvSpPr>
            <a:spLocks noGrp="1"/>
          </p:cNvSpPr>
          <p:nvPr>
            <p:ph type="sldNum" sz="quarter" idx="12"/>
          </p:nvPr>
        </p:nvSpPr>
        <p:spPr/>
        <p:txBody>
          <a:bodyPr/>
          <a:lstStyle/>
          <a:p>
            <a:fld id="{6766CCE8-24CF-4CAD-8704-290CE4401AEA}" type="slidenum">
              <a:rPr lang="en-US" smtClean="0"/>
              <a:t>7</a:t>
            </a:fld>
            <a:endParaRPr lang="en-US"/>
          </a:p>
        </p:txBody>
      </p:sp>
    </p:spTree>
    <p:extLst>
      <p:ext uri="{BB962C8B-B14F-4D97-AF65-F5344CB8AC3E}">
        <p14:creationId xmlns:p14="http://schemas.microsoft.com/office/powerpoint/2010/main" val="39038947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25B5D80-F084-6554-65B3-9250D8B39BB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86852" y="1272211"/>
            <a:ext cx="6197600" cy="2668103"/>
          </a:xfrm>
          <a:prstGeom prst="rect">
            <a:avLst/>
          </a:prstGeom>
        </p:spPr>
      </p:pic>
      <p:sp>
        <p:nvSpPr>
          <p:cNvPr id="6" name="Rectangle 3">
            <a:extLst>
              <a:ext uri="{FF2B5EF4-FFF2-40B4-BE49-F238E27FC236}">
                <a16:creationId xmlns:a16="http://schemas.microsoft.com/office/drawing/2014/main" id="{C1092BB4-3EAE-763E-25A1-360DB2352C7B}"/>
              </a:ext>
            </a:extLst>
          </p:cNvPr>
          <p:cNvSpPr>
            <a:spLocks noChangeArrowheads="1"/>
          </p:cNvSpPr>
          <p:nvPr/>
        </p:nvSpPr>
        <p:spPr bwMode="auto">
          <a:xfrm>
            <a:off x="203200" y="2072088"/>
            <a:ext cx="4090504" cy="1384995"/>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defTabSz="914422" eaLnBrk="0" fontAlgn="base" hangingPunct="0">
              <a:spcBef>
                <a:spcPct val="0"/>
              </a:spcBef>
              <a:spcAft>
                <a:spcPct val="0"/>
              </a:spcAft>
            </a:pPr>
            <a:r>
              <a:rPr lang="en-US" altLang="en-US" sz="1400" dirty="0">
                <a:latin typeface="Arial" panose="020B0604020202020204" pitchFamily="34" charset="0"/>
              </a:rPr>
              <a:t>The term “Duck Curve" was coined by the California Independent System Operator (CAISO) in 2012, based on a graph that visually resembles a duck. This graph illustrates the timing imbalance between electricity demand and solar power generation throughout the day.</a:t>
            </a:r>
          </a:p>
        </p:txBody>
      </p:sp>
      <p:sp>
        <p:nvSpPr>
          <p:cNvPr id="2" name="Rectangle 3">
            <a:extLst>
              <a:ext uri="{FF2B5EF4-FFF2-40B4-BE49-F238E27FC236}">
                <a16:creationId xmlns:a16="http://schemas.microsoft.com/office/drawing/2014/main" id="{99543008-F646-A9BA-D1F6-972B288B8EE3}"/>
              </a:ext>
            </a:extLst>
          </p:cNvPr>
          <p:cNvSpPr>
            <a:spLocks noChangeArrowheads="1"/>
          </p:cNvSpPr>
          <p:nvPr/>
        </p:nvSpPr>
        <p:spPr bwMode="auto">
          <a:xfrm>
            <a:off x="203200" y="3838483"/>
            <a:ext cx="4090503" cy="1815882"/>
          </a:xfrm>
          <a:prstGeom prst="rect">
            <a:avLst/>
          </a:prstGeom>
          <a:solidFill>
            <a:schemeClr val="bg1"/>
          </a:solidFill>
          <a:ln>
            <a:noFill/>
          </a:ln>
          <a:effectLst/>
        </p:spPr>
        <p:txBody>
          <a:bodyPr vert="horz" wrap="square" lIns="91440" tIns="45720" rIns="91440" bIns="45720" numCol="1" anchor="ctr" anchorCtr="0" compatLnSpc="1">
            <a:prstTxWarp prst="textNoShape">
              <a:avLst/>
            </a:prstTxWarp>
            <a:spAutoFit/>
          </a:bodyPr>
          <a:lstStyle/>
          <a:p>
            <a:pPr defTabSz="914422" eaLnBrk="0" fontAlgn="base" hangingPunct="0">
              <a:spcBef>
                <a:spcPct val="0"/>
              </a:spcBef>
              <a:spcAft>
                <a:spcPct val="0"/>
              </a:spcAft>
            </a:pPr>
            <a:r>
              <a:rPr lang="en-US" altLang="en-US" sz="1400" dirty="0">
                <a:latin typeface="Arial" panose="020B0604020202020204" pitchFamily="34" charset="0"/>
              </a:rPr>
              <a:t>In other words, this means that no matter how much utility-scale solar is installed, the requirement for other more reliable sources of power are still needed to meet demand.</a:t>
            </a:r>
          </a:p>
          <a:p>
            <a:pPr defTabSz="914422" eaLnBrk="0" fontAlgn="base" hangingPunct="0">
              <a:spcBef>
                <a:spcPct val="0"/>
              </a:spcBef>
              <a:spcAft>
                <a:spcPct val="0"/>
              </a:spcAft>
            </a:pPr>
            <a:endParaRPr lang="en-US" altLang="en-US" sz="1400" dirty="0">
              <a:latin typeface="Arial" panose="020B0604020202020204" pitchFamily="34" charset="0"/>
            </a:endParaRPr>
          </a:p>
          <a:p>
            <a:pPr defTabSz="914422" eaLnBrk="0" fontAlgn="base" hangingPunct="0">
              <a:spcBef>
                <a:spcPct val="0"/>
              </a:spcBef>
              <a:spcAft>
                <a:spcPct val="0"/>
              </a:spcAft>
            </a:pPr>
            <a:r>
              <a:rPr lang="en-US" altLang="en-US" sz="1400" dirty="0">
                <a:latin typeface="Arial" panose="020B0604020202020204" pitchFamily="34" charset="0"/>
              </a:rPr>
              <a:t>Today, CA has installed so much utility-scale solar that solar production must be curtailed to manage transmission line stability.</a:t>
            </a:r>
          </a:p>
        </p:txBody>
      </p:sp>
      <p:sp>
        <p:nvSpPr>
          <p:cNvPr id="4" name="Title 3">
            <a:extLst>
              <a:ext uri="{FF2B5EF4-FFF2-40B4-BE49-F238E27FC236}">
                <a16:creationId xmlns:a16="http://schemas.microsoft.com/office/drawing/2014/main" id="{D08BA3CD-60BD-A32F-5B13-7CC6887EBB2B}"/>
              </a:ext>
            </a:extLst>
          </p:cNvPr>
          <p:cNvSpPr>
            <a:spLocks noGrp="1"/>
          </p:cNvSpPr>
          <p:nvPr>
            <p:ph type="title"/>
          </p:nvPr>
        </p:nvSpPr>
        <p:spPr>
          <a:xfrm>
            <a:off x="785192" y="247158"/>
            <a:ext cx="11141765" cy="1325563"/>
          </a:xfrm>
        </p:spPr>
        <p:txBody>
          <a:bodyPr/>
          <a:lstStyle/>
          <a:p>
            <a:r>
              <a:rPr lang="en-US" dirty="0"/>
              <a:t>Utility-Scale Solar – The Duck Curve/Curtailment</a:t>
            </a:r>
          </a:p>
        </p:txBody>
      </p:sp>
      <p:sp>
        <p:nvSpPr>
          <p:cNvPr id="13" name="Slide Number Placeholder 12">
            <a:extLst>
              <a:ext uri="{FF2B5EF4-FFF2-40B4-BE49-F238E27FC236}">
                <a16:creationId xmlns:a16="http://schemas.microsoft.com/office/drawing/2014/main" id="{7DE30450-8FC5-CAEA-BCB2-38B794E0655F}"/>
              </a:ext>
            </a:extLst>
          </p:cNvPr>
          <p:cNvSpPr>
            <a:spLocks noGrp="1"/>
          </p:cNvSpPr>
          <p:nvPr>
            <p:ph type="sldNum" sz="quarter" idx="12"/>
          </p:nvPr>
        </p:nvSpPr>
        <p:spPr/>
        <p:txBody>
          <a:bodyPr/>
          <a:lstStyle/>
          <a:p>
            <a:fld id="{6766CCE8-24CF-4CAD-8704-290CE4401AEA}" type="slidenum">
              <a:rPr lang="en-US" smtClean="0"/>
              <a:t>8</a:t>
            </a:fld>
            <a:endParaRPr lang="en-US"/>
          </a:p>
        </p:txBody>
      </p:sp>
      <p:graphicFrame>
        <p:nvGraphicFramePr>
          <p:cNvPr id="14" name="Chart 13">
            <a:extLst>
              <a:ext uri="{FF2B5EF4-FFF2-40B4-BE49-F238E27FC236}">
                <a16:creationId xmlns:a16="http://schemas.microsoft.com/office/drawing/2014/main" id="{455F791A-FB1B-7FE2-4845-E9B91C1DEBA2}"/>
              </a:ext>
            </a:extLst>
          </p:cNvPr>
          <p:cNvGraphicFramePr>
            <a:graphicFrameLocks/>
          </p:cNvGraphicFramePr>
          <p:nvPr>
            <p:extLst>
              <p:ext uri="{D42A27DB-BD31-4B8C-83A1-F6EECF244321}">
                <p14:modId xmlns:p14="http://schemas.microsoft.com/office/powerpoint/2010/main" val="2973256077"/>
              </p:ext>
            </p:extLst>
          </p:nvPr>
        </p:nvGraphicFramePr>
        <p:xfrm>
          <a:off x="4744279" y="3838483"/>
          <a:ext cx="6237357" cy="294094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284933194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6" name="Picture 85">
            <a:extLst>
              <a:ext uri="{FF2B5EF4-FFF2-40B4-BE49-F238E27FC236}">
                <a16:creationId xmlns:a16="http://schemas.microsoft.com/office/drawing/2014/main" id="{03B99626-C08C-7657-CA3C-F0B8EE2A0273}"/>
              </a:ext>
            </a:extLst>
          </p:cNvPr>
          <p:cNvPicPr>
            <a:picLocks noChangeAspect="1"/>
          </p:cNvPicPr>
          <p:nvPr/>
        </p:nvPicPr>
        <p:blipFill>
          <a:blip r:embed="rId3"/>
          <a:srcRect l="2500" t="16857" r="45834" b="51377"/>
          <a:stretch>
            <a:fillRect/>
          </a:stretch>
        </p:blipFill>
        <p:spPr>
          <a:xfrm>
            <a:off x="4496905" y="4026278"/>
            <a:ext cx="7037808" cy="2366397"/>
          </a:xfrm>
          <a:prstGeom prst="rect">
            <a:avLst/>
          </a:prstGeom>
        </p:spPr>
      </p:pic>
      <p:pic>
        <p:nvPicPr>
          <p:cNvPr id="88" name="Picture 87">
            <a:extLst>
              <a:ext uri="{FF2B5EF4-FFF2-40B4-BE49-F238E27FC236}">
                <a16:creationId xmlns:a16="http://schemas.microsoft.com/office/drawing/2014/main" id="{82987078-87FF-B11C-5686-F19BE7CD1F25}"/>
              </a:ext>
            </a:extLst>
          </p:cNvPr>
          <p:cNvPicPr>
            <a:picLocks noChangeAspect="1"/>
          </p:cNvPicPr>
          <p:nvPr/>
        </p:nvPicPr>
        <p:blipFill>
          <a:blip r:embed="rId4"/>
          <a:srcRect l="2500" t="16394" r="45797" b="50811"/>
          <a:stretch>
            <a:fillRect/>
          </a:stretch>
        </p:blipFill>
        <p:spPr>
          <a:xfrm>
            <a:off x="4453971" y="1495545"/>
            <a:ext cx="7037808" cy="2441286"/>
          </a:xfrm>
          <a:prstGeom prst="rect">
            <a:avLst/>
          </a:prstGeom>
        </p:spPr>
      </p:pic>
      <p:sp>
        <p:nvSpPr>
          <p:cNvPr id="3" name="TextBox 2">
            <a:extLst>
              <a:ext uri="{FF2B5EF4-FFF2-40B4-BE49-F238E27FC236}">
                <a16:creationId xmlns:a16="http://schemas.microsoft.com/office/drawing/2014/main" id="{DE8917EE-F240-CBD7-AA20-83E2D0692893}"/>
              </a:ext>
            </a:extLst>
          </p:cNvPr>
          <p:cNvSpPr txBox="1"/>
          <p:nvPr/>
        </p:nvSpPr>
        <p:spPr>
          <a:xfrm>
            <a:off x="242321" y="1522154"/>
            <a:ext cx="3966819" cy="5016758"/>
          </a:xfrm>
          <a:prstGeom prst="rect">
            <a:avLst/>
          </a:prstGeom>
          <a:noFill/>
        </p:spPr>
        <p:txBody>
          <a:bodyPr wrap="square" rtlCol="0">
            <a:spAutoFit/>
          </a:bodyPr>
          <a:lstStyle/>
          <a:p>
            <a:r>
              <a:rPr lang="en-US" sz="1600" dirty="0"/>
              <a:t>TVA does have a Duck Curve, albeit a small one.</a:t>
            </a:r>
          </a:p>
          <a:p>
            <a:endParaRPr lang="en-US" sz="1600" dirty="0"/>
          </a:p>
          <a:p>
            <a:r>
              <a:rPr lang="en-US" sz="1600" dirty="0"/>
              <a:t>There is not Wind or Wind/Bess in TVA, only Solar and Solar/BESS.</a:t>
            </a:r>
          </a:p>
          <a:p>
            <a:endParaRPr lang="en-US" sz="1600" dirty="0"/>
          </a:p>
          <a:p>
            <a:r>
              <a:rPr lang="en-US" sz="1600" dirty="0"/>
              <a:t>The thing to notice here is what happens as solar ramps up. </a:t>
            </a:r>
            <a:r>
              <a:rPr lang="en-US" sz="1600" dirty="0" err="1"/>
              <a:t>NatGas</a:t>
            </a:r>
            <a:r>
              <a:rPr lang="en-US" sz="1600" dirty="0"/>
              <a:t> is “curtailed” as solar ramps up. </a:t>
            </a:r>
          </a:p>
          <a:p>
            <a:endParaRPr lang="en-US" sz="1600" dirty="0"/>
          </a:p>
          <a:p>
            <a:r>
              <a:rPr lang="en-US" sz="1600" dirty="0"/>
              <a:t>Also, as solar production decreases, both Coal and </a:t>
            </a:r>
            <a:r>
              <a:rPr lang="en-US" sz="1600" dirty="0" err="1"/>
              <a:t>NatGas</a:t>
            </a:r>
            <a:r>
              <a:rPr lang="en-US" sz="1600" dirty="0"/>
              <a:t> production increase.</a:t>
            </a:r>
          </a:p>
          <a:p>
            <a:endParaRPr lang="en-US" sz="1600" dirty="0"/>
          </a:p>
          <a:p>
            <a:r>
              <a:rPr lang="en-US" sz="1600" dirty="0"/>
              <a:t>BESS is charging when the green drops below Zero.</a:t>
            </a:r>
          </a:p>
          <a:p>
            <a:endParaRPr lang="en-US" sz="1600" dirty="0"/>
          </a:p>
          <a:p>
            <a:r>
              <a:rPr lang="en-US" sz="1600" dirty="0"/>
              <a:t>The Duck Curve forces higher cost for conventional generation because it causes curtailment of conventional production during peak and shoulder pricing hours.</a:t>
            </a:r>
          </a:p>
        </p:txBody>
      </p:sp>
      <p:sp>
        <p:nvSpPr>
          <p:cNvPr id="5" name="Title 4">
            <a:extLst>
              <a:ext uri="{FF2B5EF4-FFF2-40B4-BE49-F238E27FC236}">
                <a16:creationId xmlns:a16="http://schemas.microsoft.com/office/drawing/2014/main" id="{D8889575-BFCF-A51F-6418-F295DF79FDAE}"/>
              </a:ext>
            </a:extLst>
          </p:cNvPr>
          <p:cNvSpPr>
            <a:spLocks noGrp="1"/>
          </p:cNvSpPr>
          <p:nvPr>
            <p:ph type="title"/>
          </p:nvPr>
        </p:nvSpPr>
        <p:spPr/>
        <p:txBody>
          <a:bodyPr/>
          <a:lstStyle/>
          <a:p>
            <a:r>
              <a:rPr lang="en-US" dirty="0"/>
              <a:t>Utility-Scale Solar – The Duck Curve at TVA</a:t>
            </a:r>
          </a:p>
        </p:txBody>
      </p:sp>
      <p:pic>
        <p:nvPicPr>
          <p:cNvPr id="12" name="Picture 11">
            <a:extLst>
              <a:ext uri="{FF2B5EF4-FFF2-40B4-BE49-F238E27FC236}">
                <a16:creationId xmlns:a16="http://schemas.microsoft.com/office/drawing/2014/main" id="{F71749C5-077C-AD90-97E5-57C46B5A589B}"/>
              </a:ext>
            </a:extLst>
          </p:cNvPr>
          <p:cNvPicPr>
            <a:picLocks noChangeAspect="1"/>
          </p:cNvPicPr>
          <p:nvPr/>
        </p:nvPicPr>
        <p:blipFill>
          <a:blip r:embed="rId5">
            <a:clrChange>
              <a:clrFrom>
                <a:srgbClr val="FFFFFF"/>
              </a:clrFrom>
              <a:clrTo>
                <a:srgbClr val="FFFFFF">
                  <a:alpha val="0"/>
                </a:srgbClr>
              </a:clrTo>
            </a:clrChange>
            <a:duotone>
              <a:prstClr val="black"/>
              <a:schemeClr val="accent6">
                <a:tint val="45000"/>
                <a:satMod val="400000"/>
              </a:schemeClr>
            </a:duotone>
          </a:blip>
          <a:stretch>
            <a:fillRect/>
          </a:stretch>
        </p:blipFill>
        <p:spPr>
          <a:xfrm>
            <a:off x="7896111" y="2239127"/>
            <a:ext cx="849219" cy="622114"/>
          </a:xfrm>
          <a:prstGeom prst="rect">
            <a:avLst/>
          </a:prstGeom>
        </p:spPr>
      </p:pic>
      <p:sp>
        <p:nvSpPr>
          <p:cNvPr id="15" name="Left Brace 14">
            <a:extLst>
              <a:ext uri="{FF2B5EF4-FFF2-40B4-BE49-F238E27FC236}">
                <a16:creationId xmlns:a16="http://schemas.microsoft.com/office/drawing/2014/main" id="{1795497E-DCE7-3593-AC7B-C8C2B88D19A8}"/>
              </a:ext>
            </a:extLst>
          </p:cNvPr>
          <p:cNvSpPr/>
          <p:nvPr/>
        </p:nvSpPr>
        <p:spPr>
          <a:xfrm rot="16200000">
            <a:off x="5553232" y="2291120"/>
            <a:ext cx="162136" cy="744332"/>
          </a:xfrm>
          <a:prstGeom prst="leftBrace">
            <a:avLst>
              <a:gd name="adj1" fmla="val 41666"/>
              <a:gd name="adj2" fmla="val 50000"/>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7" name="Straight Connector 16">
            <a:extLst>
              <a:ext uri="{FF2B5EF4-FFF2-40B4-BE49-F238E27FC236}">
                <a16:creationId xmlns:a16="http://schemas.microsoft.com/office/drawing/2014/main" id="{8B3A93D9-E927-C6F4-540B-12790B97D719}"/>
              </a:ext>
            </a:extLst>
          </p:cNvPr>
          <p:cNvCxnSpPr>
            <a:stCxn id="15" idx="0"/>
          </p:cNvCxnSpPr>
          <p:nvPr/>
        </p:nvCxnSpPr>
        <p:spPr>
          <a:xfrm flipH="1" flipV="1">
            <a:off x="5262134" y="2360606"/>
            <a:ext cx="1" cy="221613"/>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A6948976-7C21-AC3B-DF9F-D6725917C455}"/>
              </a:ext>
            </a:extLst>
          </p:cNvPr>
          <p:cNvCxnSpPr>
            <a:cxnSpLocks/>
          </p:cNvCxnSpPr>
          <p:nvPr/>
        </p:nvCxnSpPr>
        <p:spPr>
          <a:xfrm flipV="1">
            <a:off x="6015298" y="2342106"/>
            <a:ext cx="0" cy="237038"/>
          </a:xfrm>
          <a:prstGeom prst="line">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4" name="Connector: Curved 23">
            <a:extLst>
              <a:ext uri="{FF2B5EF4-FFF2-40B4-BE49-F238E27FC236}">
                <a16:creationId xmlns:a16="http://schemas.microsoft.com/office/drawing/2014/main" id="{5030D40B-EB87-9600-4A94-59A3AB9C2C25}"/>
              </a:ext>
            </a:extLst>
          </p:cNvPr>
          <p:cNvCxnSpPr>
            <a:cxnSpLocks/>
            <a:endCxn id="32" idx="1"/>
          </p:cNvCxnSpPr>
          <p:nvPr/>
        </p:nvCxnSpPr>
        <p:spPr>
          <a:xfrm>
            <a:off x="3874052" y="1710161"/>
            <a:ext cx="4367681" cy="944763"/>
          </a:xfrm>
          <a:prstGeom prst="curvedConnector3">
            <a:avLst>
              <a:gd name="adj1" fmla="val 50000"/>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B3F6F0FA-2C2E-60B0-886D-EA41C171584F}"/>
              </a:ext>
            </a:extLst>
          </p:cNvPr>
          <p:cNvSpPr/>
          <p:nvPr/>
        </p:nvSpPr>
        <p:spPr>
          <a:xfrm>
            <a:off x="8241733" y="2578170"/>
            <a:ext cx="136939" cy="153506"/>
          </a:xfrm>
          <a:prstGeom prst="rect">
            <a:avLst/>
          </a:prstGeom>
          <a:solidFill>
            <a:srgbClr val="9ACB8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9" name="Connector: Curved 38">
            <a:extLst>
              <a:ext uri="{FF2B5EF4-FFF2-40B4-BE49-F238E27FC236}">
                <a16:creationId xmlns:a16="http://schemas.microsoft.com/office/drawing/2014/main" id="{1174041F-28FF-D89C-AC08-E253775FC08F}"/>
              </a:ext>
            </a:extLst>
          </p:cNvPr>
          <p:cNvCxnSpPr>
            <a:cxnSpLocks/>
            <a:endCxn id="15" idx="1"/>
          </p:cNvCxnSpPr>
          <p:nvPr/>
        </p:nvCxnSpPr>
        <p:spPr>
          <a:xfrm flipV="1">
            <a:off x="4028661" y="2744354"/>
            <a:ext cx="1605639" cy="499368"/>
          </a:xfrm>
          <a:prstGeom prst="curvedConnector2">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49" name="Straight Connector 48">
            <a:extLst>
              <a:ext uri="{FF2B5EF4-FFF2-40B4-BE49-F238E27FC236}">
                <a16:creationId xmlns:a16="http://schemas.microsoft.com/office/drawing/2014/main" id="{E47A5590-88EA-7EDC-C6AE-42FC206ADA2A}"/>
              </a:ext>
            </a:extLst>
          </p:cNvPr>
          <p:cNvCxnSpPr>
            <a:cxnSpLocks/>
            <a:endCxn id="3" idx="3"/>
          </p:cNvCxnSpPr>
          <p:nvPr/>
        </p:nvCxnSpPr>
        <p:spPr>
          <a:xfrm flipH="1">
            <a:off x="4209140" y="2876536"/>
            <a:ext cx="3093920" cy="1153997"/>
          </a:xfrm>
          <a:prstGeom prst="line">
            <a:avLst/>
          </a:prstGeom>
          <a:ln w="19050">
            <a:solidFill>
              <a:schemeClr val="tx1"/>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8E9AD048-F15A-436B-DCD4-FB54FC88ADBF}"/>
              </a:ext>
            </a:extLst>
          </p:cNvPr>
          <p:cNvCxnSpPr>
            <a:cxnSpLocks/>
            <a:endCxn id="3" idx="3"/>
          </p:cNvCxnSpPr>
          <p:nvPr/>
        </p:nvCxnSpPr>
        <p:spPr>
          <a:xfrm flipH="1">
            <a:off x="4209140" y="2283580"/>
            <a:ext cx="3093920" cy="1746953"/>
          </a:xfrm>
          <a:prstGeom prst="line">
            <a:avLst/>
          </a:prstGeom>
          <a:ln w="19050">
            <a:solidFill>
              <a:schemeClr val="tx1"/>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
        <p:nvSpPr>
          <p:cNvPr id="76" name="Slide Number Placeholder 75">
            <a:extLst>
              <a:ext uri="{FF2B5EF4-FFF2-40B4-BE49-F238E27FC236}">
                <a16:creationId xmlns:a16="http://schemas.microsoft.com/office/drawing/2014/main" id="{3A866E63-722E-EB70-F7EB-990B2A26E637}"/>
              </a:ext>
            </a:extLst>
          </p:cNvPr>
          <p:cNvSpPr>
            <a:spLocks noGrp="1"/>
          </p:cNvSpPr>
          <p:nvPr>
            <p:ph type="sldNum" sz="quarter" idx="12"/>
          </p:nvPr>
        </p:nvSpPr>
        <p:spPr/>
        <p:txBody>
          <a:bodyPr/>
          <a:lstStyle/>
          <a:p>
            <a:fld id="{6766CCE8-24CF-4CAD-8704-290CE4401AEA}" type="slidenum">
              <a:rPr lang="en-US" smtClean="0"/>
              <a:t>9</a:t>
            </a:fld>
            <a:endParaRPr lang="en-US"/>
          </a:p>
        </p:txBody>
      </p:sp>
      <p:cxnSp>
        <p:nvCxnSpPr>
          <p:cNvPr id="97" name="Straight Connector 96">
            <a:extLst>
              <a:ext uri="{FF2B5EF4-FFF2-40B4-BE49-F238E27FC236}">
                <a16:creationId xmlns:a16="http://schemas.microsoft.com/office/drawing/2014/main" id="{F7462977-D06B-E5BC-8B79-5B3A749B4005}"/>
              </a:ext>
            </a:extLst>
          </p:cNvPr>
          <p:cNvCxnSpPr>
            <a:cxnSpLocks/>
          </p:cNvCxnSpPr>
          <p:nvPr/>
        </p:nvCxnSpPr>
        <p:spPr>
          <a:xfrm flipH="1" flipV="1">
            <a:off x="4134679" y="4876800"/>
            <a:ext cx="3405809" cy="596348"/>
          </a:xfrm>
          <a:prstGeom prst="line">
            <a:avLst/>
          </a:prstGeom>
          <a:ln w="19050">
            <a:solidFill>
              <a:schemeClr val="tx1"/>
            </a:solidFill>
            <a:prstDash val="sysDot"/>
            <a:headEnd type="triangl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860282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E768EE-A446-BE7A-12AD-E43EC8CDBF0B}"/>
            </a:ext>
          </a:extLst>
        </p:cNvPr>
        <p:cNvGrpSpPr/>
        <p:nvPr/>
      </p:nvGrpSpPr>
      <p:grpSpPr>
        <a:xfrm>
          <a:off x="0" y="0"/>
          <a:ext cx="0" cy="0"/>
          <a:chOff x="0" y="0"/>
          <a:chExt cx="0" cy="0"/>
        </a:xfrm>
      </p:grpSpPr>
      <p:pic>
        <p:nvPicPr>
          <p:cNvPr id="98" name="Picture 97">
            <a:extLst>
              <a:ext uri="{FF2B5EF4-FFF2-40B4-BE49-F238E27FC236}">
                <a16:creationId xmlns:a16="http://schemas.microsoft.com/office/drawing/2014/main" id="{82699F2A-3B27-E48E-4C40-45FECAFE5B96}"/>
              </a:ext>
            </a:extLst>
          </p:cNvPr>
          <p:cNvPicPr>
            <a:picLocks noChangeAspect="1"/>
          </p:cNvPicPr>
          <p:nvPr/>
        </p:nvPicPr>
        <p:blipFill>
          <a:blip r:embed="rId3"/>
          <a:srcRect l="2790" t="16527" r="45435" b="51983"/>
          <a:stretch>
            <a:fillRect/>
          </a:stretch>
        </p:blipFill>
        <p:spPr>
          <a:xfrm>
            <a:off x="4447775" y="1283253"/>
            <a:ext cx="7460974" cy="2584244"/>
          </a:xfrm>
          <a:prstGeom prst="rect">
            <a:avLst/>
          </a:prstGeom>
        </p:spPr>
      </p:pic>
      <p:pic>
        <p:nvPicPr>
          <p:cNvPr id="66" name="Picture 65">
            <a:extLst>
              <a:ext uri="{FF2B5EF4-FFF2-40B4-BE49-F238E27FC236}">
                <a16:creationId xmlns:a16="http://schemas.microsoft.com/office/drawing/2014/main" id="{3FDB59EC-9F6E-4801-A0D9-2D8AE7DD9F6A}"/>
              </a:ext>
            </a:extLst>
          </p:cNvPr>
          <p:cNvPicPr>
            <a:picLocks noChangeAspect="1"/>
          </p:cNvPicPr>
          <p:nvPr/>
        </p:nvPicPr>
        <p:blipFill>
          <a:blip r:embed="rId4"/>
          <a:srcRect l="2464" t="16991" r="45616" b="51806"/>
          <a:stretch>
            <a:fillRect/>
          </a:stretch>
        </p:blipFill>
        <p:spPr>
          <a:xfrm>
            <a:off x="4447775" y="3904689"/>
            <a:ext cx="7460974" cy="2452220"/>
          </a:xfrm>
          <a:prstGeom prst="rect">
            <a:avLst/>
          </a:prstGeom>
        </p:spPr>
      </p:pic>
      <p:sp>
        <p:nvSpPr>
          <p:cNvPr id="3" name="TextBox 2">
            <a:extLst>
              <a:ext uri="{FF2B5EF4-FFF2-40B4-BE49-F238E27FC236}">
                <a16:creationId xmlns:a16="http://schemas.microsoft.com/office/drawing/2014/main" id="{8A20C20D-1B7F-CD2B-544E-41F82E03564E}"/>
              </a:ext>
            </a:extLst>
          </p:cNvPr>
          <p:cNvSpPr txBox="1"/>
          <p:nvPr/>
        </p:nvSpPr>
        <p:spPr>
          <a:xfrm>
            <a:off x="340137" y="1720839"/>
            <a:ext cx="3966819" cy="4278094"/>
          </a:xfrm>
          <a:prstGeom prst="rect">
            <a:avLst/>
          </a:prstGeom>
          <a:noFill/>
        </p:spPr>
        <p:txBody>
          <a:bodyPr wrap="square" rtlCol="0">
            <a:spAutoFit/>
          </a:bodyPr>
          <a:lstStyle/>
          <a:p>
            <a:r>
              <a:rPr lang="en-US" sz="1600" dirty="0"/>
              <a:t>The total production across the US clearly shows the Duck Curve. Power is shown in megawatt hours produced. As solar ramps up, Natural Gas and Coal are curtailed.</a:t>
            </a:r>
          </a:p>
          <a:p>
            <a:endParaRPr lang="en-US" sz="1600" dirty="0"/>
          </a:p>
          <a:p>
            <a:r>
              <a:rPr lang="en-US" sz="1600" dirty="0"/>
              <a:t>MISO also has a significant “Duck Curve.”</a:t>
            </a:r>
          </a:p>
          <a:p>
            <a:endParaRPr lang="en-US" sz="1600" dirty="0"/>
          </a:p>
          <a:p>
            <a:r>
              <a:rPr lang="en-US" sz="1600" dirty="0"/>
              <a:t>The effect of the Duck Curve as solar ramps up. </a:t>
            </a:r>
            <a:r>
              <a:rPr lang="en-US" sz="1600" dirty="0" err="1"/>
              <a:t>NatGas</a:t>
            </a:r>
            <a:r>
              <a:rPr lang="en-US" sz="1600" dirty="0"/>
              <a:t> and Coal is curtailed as solar ramps up. </a:t>
            </a:r>
          </a:p>
          <a:p>
            <a:endParaRPr lang="en-US" sz="1600" dirty="0"/>
          </a:p>
          <a:p>
            <a:r>
              <a:rPr lang="en-US" sz="1600" dirty="0"/>
              <a:t>Also, as solar production decreases, both Coal and </a:t>
            </a:r>
            <a:r>
              <a:rPr lang="en-US" sz="1600" dirty="0" err="1"/>
              <a:t>NatGas</a:t>
            </a:r>
            <a:r>
              <a:rPr lang="en-US" sz="1600" dirty="0"/>
              <a:t> production increase.</a:t>
            </a:r>
          </a:p>
          <a:p>
            <a:endParaRPr lang="en-US" sz="1600" dirty="0"/>
          </a:p>
          <a:p>
            <a:r>
              <a:rPr lang="en-US" sz="1600" dirty="0"/>
              <a:t>Once again, renewables consume PEAK hours which forces cost for conventional generation to be more expensive.</a:t>
            </a:r>
          </a:p>
        </p:txBody>
      </p:sp>
      <p:sp>
        <p:nvSpPr>
          <p:cNvPr id="5" name="Title 4">
            <a:extLst>
              <a:ext uri="{FF2B5EF4-FFF2-40B4-BE49-F238E27FC236}">
                <a16:creationId xmlns:a16="http://schemas.microsoft.com/office/drawing/2014/main" id="{B60B3ED2-BC64-E6A1-9CA6-ECC0BC00AEAB}"/>
              </a:ext>
            </a:extLst>
          </p:cNvPr>
          <p:cNvSpPr>
            <a:spLocks noGrp="1"/>
          </p:cNvSpPr>
          <p:nvPr>
            <p:ph type="title"/>
          </p:nvPr>
        </p:nvSpPr>
        <p:spPr/>
        <p:txBody>
          <a:bodyPr/>
          <a:lstStyle/>
          <a:p>
            <a:r>
              <a:rPr lang="en-US" dirty="0"/>
              <a:t>Utility-Scale Solar – The Duck Curve at MISO</a:t>
            </a:r>
          </a:p>
        </p:txBody>
      </p:sp>
      <p:pic>
        <p:nvPicPr>
          <p:cNvPr id="12" name="Picture 11">
            <a:extLst>
              <a:ext uri="{FF2B5EF4-FFF2-40B4-BE49-F238E27FC236}">
                <a16:creationId xmlns:a16="http://schemas.microsoft.com/office/drawing/2014/main" id="{0665B1BF-D701-DE03-D9D9-8C361866CA62}"/>
              </a:ext>
            </a:extLst>
          </p:cNvPr>
          <p:cNvPicPr>
            <a:picLocks noChangeAspect="1"/>
          </p:cNvPicPr>
          <p:nvPr/>
        </p:nvPicPr>
        <p:blipFill>
          <a:blip r:embed="rId5">
            <a:clrChange>
              <a:clrFrom>
                <a:srgbClr val="FFFFFF"/>
              </a:clrFrom>
              <a:clrTo>
                <a:srgbClr val="FFFFFF">
                  <a:alpha val="0"/>
                </a:srgbClr>
              </a:clrTo>
            </a:clrChange>
            <a:duotone>
              <a:prstClr val="black"/>
              <a:schemeClr val="accent6">
                <a:tint val="45000"/>
                <a:satMod val="400000"/>
              </a:schemeClr>
            </a:duotone>
          </a:blip>
          <a:stretch>
            <a:fillRect/>
          </a:stretch>
        </p:blipFill>
        <p:spPr>
          <a:xfrm>
            <a:off x="7207120" y="4745396"/>
            <a:ext cx="1225899" cy="891195"/>
          </a:xfrm>
          <a:prstGeom prst="rect">
            <a:avLst/>
          </a:prstGeom>
        </p:spPr>
      </p:pic>
      <p:sp>
        <p:nvSpPr>
          <p:cNvPr id="15" name="Left Brace 14">
            <a:extLst>
              <a:ext uri="{FF2B5EF4-FFF2-40B4-BE49-F238E27FC236}">
                <a16:creationId xmlns:a16="http://schemas.microsoft.com/office/drawing/2014/main" id="{5D1B0BD3-7793-27A7-5654-904939D9068B}"/>
              </a:ext>
            </a:extLst>
          </p:cNvPr>
          <p:cNvSpPr/>
          <p:nvPr/>
        </p:nvSpPr>
        <p:spPr>
          <a:xfrm rot="5400000">
            <a:off x="5866078" y="3934441"/>
            <a:ext cx="262963" cy="903660"/>
          </a:xfrm>
          <a:prstGeom prst="leftBrace">
            <a:avLst>
              <a:gd name="adj1" fmla="val 41666"/>
              <a:gd name="adj2" fmla="val 50000"/>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Slide Number Placeholder 9">
            <a:extLst>
              <a:ext uri="{FF2B5EF4-FFF2-40B4-BE49-F238E27FC236}">
                <a16:creationId xmlns:a16="http://schemas.microsoft.com/office/drawing/2014/main" id="{BD70B6B0-9101-66CB-A222-F39108F9E0A6}"/>
              </a:ext>
            </a:extLst>
          </p:cNvPr>
          <p:cNvSpPr>
            <a:spLocks noGrp="1"/>
          </p:cNvSpPr>
          <p:nvPr>
            <p:ph type="sldNum" sz="quarter" idx="12"/>
          </p:nvPr>
        </p:nvSpPr>
        <p:spPr/>
        <p:txBody>
          <a:bodyPr/>
          <a:lstStyle/>
          <a:p>
            <a:fld id="{6766CCE8-24CF-4CAD-8704-290CE4401AEA}" type="slidenum">
              <a:rPr lang="en-US" smtClean="0"/>
              <a:t>10</a:t>
            </a:fld>
            <a:endParaRPr lang="en-US"/>
          </a:p>
        </p:txBody>
      </p:sp>
      <p:cxnSp>
        <p:nvCxnSpPr>
          <p:cNvPr id="34" name="Connector: Curved 33">
            <a:extLst>
              <a:ext uri="{FF2B5EF4-FFF2-40B4-BE49-F238E27FC236}">
                <a16:creationId xmlns:a16="http://schemas.microsoft.com/office/drawing/2014/main" id="{A56A6675-B8BE-6C9C-1A01-76C090315C39}"/>
              </a:ext>
            </a:extLst>
          </p:cNvPr>
          <p:cNvCxnSpPr>
            <a:cxnSpLocks/>
            <a:endCxn id="90" idx="1"/>
          </p:cNvCxnSpPr>
          <p:nvPr/>
        </p:nvCxnSpPr>
        <p:spPr>
          <a:xfrm>
            <a:off x="4306956" y="4588500"/>
            <a:ext cx="1876232" cy="508152"/>
          </a:xfrm>
          <a:prstGeom prst="curvedConnector3">
            <a:avLst>
              <a:gd name="adj1" fmla="val 50000"/>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90" name="Left Brace 89">
            <a:extLst>
              <a:ext uri="{FF2B5EF4-FFF2-40B4-BE49-F238E27FC236}">
                <a16:creationId xmlns:a16="http://schemas.microsoft.com/office/drawing/2014/main" id="{B9318BE5-30C4-2F55-7072-43E0C13BEB2D}"/>
              </a:ext>
            </a:extLst>
          </p:cNvPr>
          <p:cNvSpPr/>
          <p:nvPr/>
        </p:nvSpPr>
        <p:spPr>
          <a:xfrm>
            <a:off x="6183188" y="4683553"/>
            <a:ext cx="262963" cy="826197"/>
          </a:xfrm>
          <a:prstGeom prst="leftBrace">
            <a:avLst>
              <a:gd name="adj1" fmla="val 41666"/>
              <a:gd name="adj2" fmla="val 50000"/>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92" name="Connector: Curved 91">
            <a:extLst>
              <a:ext uri="{FF2B5EF4-FFF2-40B4-BE49-F238E27FC236}">
                <a16:creationId xmlns:a16="http://schemas.microsoft.com/office/drawing/2014/main" id="{F43BC67F-383F-C964-4F6D-2F19A31B2EAD}"/>
              </a:ext>
            </a:extLst>
          </p:cNvPr>
          <p:cNvCxnSpPr>
            <a:cxnSpLocks/>
            <a:endCxn id="15" idx="1"/>
          </p:cNvCxnSpPr>
          <p:nvPr/>
        </p:nvCxnSpPr>
        <p:spPr>
          <a:xfrm>
            <a:off x="4105595" y="3590094"/>
            <a:ext cx="1891965" cy="664696"/>
          </a:xfrm>
          <a:prstGeom prst="curvedConnector2">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pic>
        <p:nvPicPr>
          <p:cNvPr id="95" name="Picture 94">
            <a:extLst>
              <a:ext uri="{FF2B5EF4-FFF2-40B4-BE49-F238E27FC236}">
                <a16:creationId xmlns:a16="http://schemas.microsoft.com/office/drawing/2014/main" id="{D5FE2DEA-6EDF-2329-2EAA-69C069FB37B6}"/>
              </a:ext>
            </a:extLst>
          </p:cNvPr>
          <p:cNvPicPr>
            <a:picLocks noChangeAspect="1"/>
          </p:cNvPicPr>
          <p:nvPr/>
        </p:nvPicPr>
        <p:blipFill>
          <a:blip r:embed="rId5">
            <a:clrChange>
              <a:clrFrom>
                <a:srgbClr val="FFFFFF"/>
              </a:clrFrom>
              <a:clrTo>
                <a:srgbClr val="FFFFFF">
                  <a:alpha val="0"/>
                </a:srgbClr>
              </a:clrTo>
            </a:clrChange>
            <a:duotone>
              <a:prstClr val="black"/>
              <a:schemeClr val="accent6">
                <a:tint val="45000"/>
                <a:satMod val="400000"/>
              </a:schemeClr>
            </a:duotone>
          </a:blip>
          <a:stretch>
            <a:fillRect/>
          </a:stretch>
        </p:blipFill>
        <p:spPr>
          <a:xfrm>
            <a:off x="7125937" y="2138017"/>
            <a:ext cx="1257586" cy="925862"/>
          </a:xfrm>
          <a:prstGeom prst="rect">
            <a:avLst/>
          </a:prstGeom>
        </p:spPr>
      </p:pic>
      <p:sp>
        <p:nvSpPr>
          <p:cNvPr id="103" name="Left Brace 102">
            <a:extLst>
              <a:ext uri="{FF2B5EF4-FFF2-40B4-BE49-F238E27FC236}">
                <a16:creationId xmlns:a16="http://schemas.microsoft.com/office/drawing/2014/main" id="{F94F2226-53C0-6880-5C7C-BD15F59F41D0}"/>
              </a:ext>
            </a:extLst>
          </p:cNvPr>
          <p:cNvSpPr/>
          <p:nvPr/>
        </p:nvSpPr>
        <p:spPr>
          <a:xfrm>
            <a:off x="6216319" y="2293100"/>
            <a:ext cx="262963" cy="826197"/>
          </a:xfrm>
          <a:prstGeom prst="leftBrace">
            <a:avLst>
              <a:gd name="adj1" fmla="val 41666"/>
              <a:gd name="adj2" fmla="val 50000"/>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4" name="Left Brace 103">
            <a:extLst>
              <a:ext uri="{FF2B5EF4-FFF2-40B4-BE49-F238E27FC236}">
                <a16:creationId xmlns:a16="http://schemas.microsoft.com/office/drawing/2014/main" id="{23D7ED5F-CBFE-214D-4736-7A0E52872116}"/>
              </a:ext>
            </a:extLst>
          </p:cNvPr>
          <p:cNvSpPr/>
          <p:nvPr/>
        </p:nvSpPr>
        <p:spPr>
          <a:xfrm rot="5400000">
            <a:off x="5843476" y="1666826"/>
            <a:ext cx="262963" cy="942386"/>
          </a:xfrm>
          <a:prstGeom prst="leftBrace">
            <a:avLst>
              <a:gd name="adj1" fmla="val 41666"/>
              <a:gd name="adj2" fmla="val 50000"/>
            </a:avLst>
          </a:prstGeom>
          <a:ln w="19050">
            <a:solidFill>
              <a:schemeClr val="tx1"/>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105" name="Connector: Curved 104">
            <a:extLst>
              <a:ext uri="{FF2B5EF4-FFF2-40B4-BE49-F238E27FC236}">
                <a16:creationId xmlns:a16="http://schemas.microsoft.com/office/drawing/2014/main" id="{ED40C821-D953-0BA0-21C1-3E3B255A7E07}"/>
              </a:ext>
            </a:extLst>
          </p:cNvPr>
          <p:cNvCxnSpPr>
            <a:cxnSpLocks/>
            <a:endCxn id="104" idx="1"/>
          </p:cNvCxnSpPr>
          <p:nvPr/>
        </p:nvCxnSpPr>
        <p:spPr>
          <a:xfrm flipV="1">
            <a:off x="4105595" y="2006538"/>
            <a:ext cx="1869363" cy="1583556"/>
          </a:xfrm>
          <a:prstGeom prst="curvedConnector4">
            <a:avLst>
              <a:gd name="adj1" fmla="val 46483"/>
              <a:gd name="adj2" fmla="val 122324"/>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112" name="Connector: Curved 111">
            <a:extLst>
              <a:ext uri="{FF2B5EF4-FFF2-40B4-BE49-F238E27FC236}">
                <a16:creationId xmlns:a16="http://schemas.microsoft.com/office/drawing/2014/main" id="{0FDF8959-1040-D292-209E-A9D09EAC0C15}"/>
              </a:ext>
            </a:extLst>
          </p:cNvPr>
          <p:cNvCxnSpPr>
            <a:cxnSpLocks/>
            <a:endCxn id="103" idx="1"/>
          </p:cNvCxnSpPr>
          <p:nvPr/>
        </p:nvCxnSpPr>
        <p:spPr>
          <a:xfrm flipV="1">
            <a:off x="4306956" y="2706199"/>
            <a:ext cx="1909363" cy="1882301"/>
          </a:xfrm>
          <a:prstGeom prst="curvedConnector3">
            <a:avLst>
              <a:gd name="adj1" fmla="val 50000"/>
            </a:avLst>
          </a:prstGeom>
          <a:ln w="1905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998758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7" name="Chart 76">
            <a:extLst>
              <a:ext uri="{FF2B5EF4-FFF2-40B4-BE49-F238E27FC236}">
                <a16:creationId xmlns:a16="http://schemas.microsoft.com/office/drawing/2014/main" id="{2D0492F5-9C68-B5CB-4BDF-937973A540AD}"/>
              </a:ext>
            </a:extLst>
          </p:cNvPr>
          <p:cNvGraphicFramePr>
            <a:graphicFrameLocks/>
          </p:cNvGraphicFramePr>
          <p:nvPr>
            <p:extLst>
              <p:ext uri="{D42A27DB-BD31-4B8C-83A1-F6EECF244321}">
                <p14:modId xmlns:p14="http://schemas.microsoft.com/office/powerpoint/2010/main" val="2112258787"/>
              </p:ext>
            </p:extLst>
          </p:nvPr>
        </p:nvGraphicFramePr>
        <p:xfrm>
          <a:off x="5402470" y="1363421"/>
          <a:ext cx="6515652" cy="2620442"/>
        </p:xfrm>
        <a:graphic>
          <a:graphicData uri="http://schemas.openxmlformats.org/drawingml/2006/chart">
            <c:chart xmlns:c="http://schemas.openxmlformats.org/drawingml/2006/chart" xmlns:r="http://schemas.openxmlformats.org/officeDocument/2006/relationships" r:id="rId3"/>
          </a:graphicData>
        </a:graphic>
      </p:graphicFrame>
      <p:sp>
        <p:nvSpPr>
          <p:cNvPr id="2" name="Title 1">
            <a:extLst>
              <a:ext uri="{FF2B5EF4-FFF2-40B4-BE49-F238E27FC236}">
                <a16:creationId xmlns:a16="http://schemas.microsoft.com/office/drawing/2014/main" id="{B5AFD35B-C5C9-18BC-BA35-9E3685B7B648}"/>
              </a:ext>
            </a:extLst>
          </p:cNvPr>
          <p:cNvSpPr>
            <a:spLocks noGrp="1"/>
          </p:cNvSpPr>
          <p:nvPr>
            <p:ph type="title"/>
          </p:nvPr>
        </p:nvSpPr>
        <p:spPr>
          <a:xfrm>
            <a:off x="379897" y="325370"/>
            <a:ext cx="11714921" cy="1325563"/>
          </a:xfrm>
        </p:spPr>
        <p:txBody>
          <a:bodyPr vert="horz" lIns="80682" tIns="40341" rIns="0" bIns="40341" rtlCol="0" anchor="ctr">
            <a:normAutofit/>
          </a:bodyPr>
          <a:lstStyle/>
          <a:p>
            <a:r>
              <a:rPr lang="en-US" dirty="0"/>
              <a:t>Utility-Scale Solar – MISO/ERCO Generation</a:t>
            </a:r>
          </a:p>
        </p:txBody>
      </p:sp>
      <p:sp>
        <p:nvSpPr>
          <p:cNvPr id="6" name="TextBox 5">
            <a:extLst>
              <a:ext uri="{FF2B5EF4-FFF2-40B4-BE49-F238E27FC236}">
                <a16:creationId xmlns:a16="http://schemas.microsoft.com/office/drawing/2014/main" id="{051EA240-BAAF-32B3-1ED5-DE2E5F031664}"/>
              </a:ext>
            </a:extLst>
          </p:cNvPr>
          <p:cNvSpPr txBox="1"/>
          <p:nvPr/>
        </p:nvSpPr>
        <p:spPr>
          <a:xfrm>
            <a:off x="228749" y="1502688"/>
            <a:ext cx="5249994" cy="5262979"/>
          </a:xfrm>
          <a:prstGeom prst="rect">
            <a:avLst/>
          </a:prstGeom>
          <a:noFill/>
        </p:spPr>
        <p:txBody>
          <a:bodyPr wrap="square" rtlCol="0">
            <a:spAutoFit/>
          </a:bodyPr>
          <a:lstStyle/>
          <a:p>
            <a:r>
              <a:rPr lang="en-US" sz="1600" dirty="0"/>
              <a:t>The two charts on the right demonstrate the </a:t>
            </a:r>
          </a:p>
          <a:p>
            <a:r>
              <a:rPr lang="en-US" sz="1600" dirty="0"/>
              <a:t>“Duck Curve” in action. As you can see, when renewables produce more, conventional generation is curtailed and as renewables drop off, conventional generation makes up the difference. Power is shown in percentage of generation by producer.</a:t>
            </a:r>
          </a:p>
          <a:p>
            <a:endParaRPr lang="en-US" sz="1600" dirty="0"/>
          </a:p>
          <a:p>
            <a:r>
              <a:rPr lang="en-US" sz="1600" dirty="0"/>
              <a:t>Nuclear, hydro, and other producers are not shown in order to highlight the difference between conventional and renewable power generation.</a:t>
            </a:r>
          </a:p>
          <a:p>
            <a:endParaRPr lang="en-US" sz="1600" dirty="0"/>
          </a:p>
          <a:p>
            <a:r>
              <a:rPr lang="en-US" sz="1600" dirty="0"/>
              <a:t>Notice MISO, on April 10</a:t>
            </a:r>
            <a:r>
              <a:rPr lang="en-US" sz="1600" baseline="30000" dirty="0"/>
              <a:t>th</a:t>
            </a:r>
            <a:r>
              <a:rPr lang="en-US" sz="1600" dirty="0"/>
              <a:t>,and ERCO on April 6</a:t>
            </a:r>
            <a:r>
              <a:rPr lang="en-US" sz="1600" baseline="30000" dirty="0"/>
              <a:t>th</a:t>
            </a:r>
            <a:r>
              <a:rPr lang="en-US" sz="1600" dirty="0"/>
              <a:t>, that conventional generation had to provide most of the energy. </a:t>
            </a:r>
          </a:p>
          <a:p>
            <a:endParaRPr lang="en-US" sz="1600" dirty="0"/>
          </a:p>
          <a:p>
            <a:r>
              <a:rPr lang="en-US" sz="1600" dirty="0"/>
              <a:t>The “Duck Curve” is shown in both charts to highlight the difference between power demand and the ability of renewables to meet the demand. </a:t>
            </a:r>
          </a:p>
          <a:p>
            <a:endParaRPr lang="en-US" sz="1600" dirty="0"/>
          </a:p>
          <a:p>
            <a:r>
              <a:rPr lang="en-US" sz="1600" dirty="0"/>
              <a:t>The key takeaway is that both MISO and ERCO have the same issue as TVA. They must be able to provide the majority of the power demand using Coal and Natural Gas.</a:t>
            </a:r>
          </a:p>
        </p:txBody>
      </p:sp>
      <p:sp>
        <p:nvSpPr>
          <p:cNvPr id="58" name="Slide Number Placeholder 57">
            <a:extLst>
              <a:ext uri="{FF2B5EF4-FFF2-40B4-BE49-F238E27FC236}">
                <a16:creationId xmlns:a16="http://schemas.microsoft.com/office/drawing/2014/main" id="{78001FD5-0265-5DF8-5FE0-765BFFC8B838}"/>
              </a:ext>
            </a:extLst>
          </p:cNvPr>
          <p:cNvSpPr>
            <a:spLocks noGrp="1"/>
          </p:cNvSpPr>
          <p:nvPr>
            <p:ph type="sldNum" sz="quarter" idx="12"/>
          </p:nvPr>
        </p:nvSpPr>
        <p:spPr/>
        <p:txBody>
          <a:bodyPr/>
          <a:lstStyle/>
          <a:p>
            <a:fld id="{6766CCE8-24CF-4CAD-8704-290CE4401AEA}" type="slidenum">
              <a:rPr lang="en-US" smtClean="0"/>
              <a:t>11</a:t>
            </a:fld>
            <a:endParaRPr lang="en-US"/>
          </a:p>
        </p:txBody>
      </p:sp>
      <p:graphicFrame>
        <p:nvGraphicFramePr>
          <p:cNvPr id="81" name="Chart 80">
            <a:extLst>
              <a:ext uri="{FF2B5EF4-FFF2-40B4-BE49-F238E27FC236}">
                <a16:creationId xmlns:a16="http://schemas.microsoft.com/office/drawing/2014/main" id="{5698D4A9-99D0-484F-C2EC-4834DB00DFF4}"/>
              </a:ext>
            </a:extLst>
          </p:cNvPr>
          <p:cNvGraphicFramePr>
            <a:graphicFrameLocks/>
          </p:cNvGraphicFramePr>
          <p:nvPr>
            <p:extLst>
              <p:ext uri="{D42A27DB-BD31-4B8C-83A1-F6EECF244321}">
                <p14:modId xmlns:p14="http://schemas.microsoft.com/office/powerpoint/2010/main" val="1225973106"/>
              </p:ext>
            </p:extLst>
          </p:nvPr>
        </p:nvGraphicFramePr>
        <p:xfrm>
          <a:off x="5539409" y="3983863"/>
          <a:ext cx="6378713" cy="260619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8054912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4" name="Chart 53">
            <a:extLst>
              <a:ext uri="{FF2B5EF4-FFF2-40B4-BE49-F238E27FC236}">
                <a16:creationId xmlns:a16="http://schemas.microsoft.com/office/drawing/2014/main" id="{FFF42C55-2D6E-A5C3-6359-9F3C6EE3B2EE}"/>
              </a:ext>
            </a:extLst>
          </p:cNvPr>
          <p:cNvGraphicFramePr>
            <a:graphicFrameLocks/>
          </p:cNvGraphicFramePr>
          <p:nvPr>
            <p:extLst>
              <p:ext uri="{D42A27DB-BD31-4B8C-83A1-F6EECF244321}">
                <p14:modId xmlns:p14="http://schemas.microsoft.com/office/powerpoint/2010/main" val="1485687281"/>
              </p:ext>
            </p:extLst>
          </p:nvPr>
        </p:nvGraphicFramePr>
        <p:xfrm>
          <a:off x="5993163" y="3354745"/>
          <a:ext cx="5841197" cy="3183793"/>
        </p:xfrm>
        <a:graphic>
          <a:graphicData uri="http://schemas.openxmlformats.org/drawingml/2006/chart">
            <c:chart xmlns:c="http://schemas.openxmlformats.org/drawingml/2006/chart" xmlns:r="http://schemas.openxmlformats.org/officeDocument/2006/relationships" r:id="rId3"/>
          </a:graphicData>
        </a:graphic>
      </p:graphicFrame>
      <p:pic>
        <p:nvPicPr>
          <p:cNvPr id="46" name="Picture 45">
            <a:extLst>
              <a:ext uri="{FF2B5EF4-FFF2-40B4-BE49-F238E27FC236}">
                <a16:creationId xmlns:a16="http://schemas.microsoft.com/office/drawing/2014/main" id="{1F28FFD2-557B-369D-647A-86DE84952C66}"/>
              </a:ext>
            </a:extLst>
          </p:cNvPr>
          <p:cNvPicPr>
            <a:picLocks noChangeAspect="1"/>
          </p:cNvPicPr>
          <p:nvPr/>
        </p:nvPicPr>
        <p:blipFill>
          <a:blip r:embed="rId4"/>
          <a:srcRect l="32247" t="33619" r="32129" b="34786"/>
          <a:stretch>
            <a:fillRect/>
          </a:stretch>
        </p:blipFill>
        <p:spPr>
          <a:xfrm>
            <a:off x="116191" y="3388562"/>
            <a:ext cx="5954080" cy="2919098"/>
          </a:xfrm>
          <a:prstGeom prst="rect">
            <a:avLst/>
          </a:prstGeom>
        </p:spPr>
      </p:pic>
      <p:sp>
        <p:nvSpPr>
          <p:cNvPr id="2" name="Title 1">
            <a:extLst>
              <a:ext uri="{FF2B5EF4-FFF2-40B4-BE49-F238E27FC236}">
                <a16:creationId xmlns:a16="http://schemas.microsoft.com/office/drawing/2014/main" id="{F255F6B2-6F06-A210-6EA3-C4E7DFC211D2}"/>
              </a:ext>
            </a:extLst>
          </p:cNvPr>
          <p:cNvSpPr>
            <a:spLocks noGrp="1"/>
          </p:cNvSpPr>
          <p:nvPr>
            <p:ph type="title"/>
          </p:nvPr>
        </p:nvSpPr>
        <p:spPr>
          <a:xfrm>
            <a:off x="838200" y="365126"/>
            <a:ext cx="11066671" cy="1325563"/>
          </a:xfrm>
        </p:spPr>
        <p:txBody>
          <a:bodyPr/>
          <a:lstStyle/>
          <a:p>
            <a:r>
              <a:rPr lang="en-US" dirty="0"/>
              <a:t>Utility-Scale Solar – TVA Production During FERN</a:t>
            </a:r>
          </a:p>
        </p:txBody>
      </p:sp>
      <p:sp>
        <p:nvSpPr>
          <p:cNvPr id="14" name="TextBox 13">
            <a:extLst>
              <a:ext uri="{FF2B5EF4-FFF2-40B4-BE49-F238E27FC236}">
                <a16:creationId xmlns:a16="http://schemas.microsoft.com/office/drawing/2014/main" id="{DAFD5BD7-3B99-FF1C-9759-FBF8FDF9291A}"/>
              </a:ext>
            </a:extLst>
          </p:cNvPr>
          <p:cNvSpPr txBox="1"/>
          <p:nvPr/>
        </p:nvSpPr>
        <p:spPr>
          <a:xfrm>
            <a:off x="449726" y="1443945"/>
            <a:ext cx="11327039" cy="1200329"/>
          </a:xfrm>
          <a:prstGeom prst="rect">
            <a:avLst/>
          </a:prstGeom>
          <a:noFill/>
        </p:spPr>
        <p:txBody>
          <a:bodyPr wrap="square" rtlCol="0">
            <a:spAutoFit/>
          </a:bodyPr>
          <a:lstStyle/>
          <a:p>
            <a:r>
              <a:rPr lang="en-US" dirty="0"/>
              <a:t>This chart tells the whole story, a sort of coup de grâce. </a:t>
            </a:r>
          </a:p>
          <a:p>
            <a:r>
              <a:rPr lang="en-US" dirty="0"/>
              <a:t>It shows that no matter how much utility-scale solar is installed, TVA still needs 100% conventional power generation capacity to meet the power demand.  Power is shown in percentage of production by power generation source, excluding all sources but renewable and conventional power generation.</a:t>
            </a:r>
          </a:p>
        </p:txBody>
      </p:sp>
      <p:sp>
        <p:nvSpPr>
          <p:cNvPr id="16" name="TextBox 15">
            <a:extLst>
              <a:ext uri="{FF2B5EF4-FFF2-40B4-BE49-F238E27FC236}">
                <a16:creationId xmlns:a16="http://schemas.microsoft.com/office/drawing/2014/main" id="{35781D4F-9ABF-2722-A4DE-8B71C1618BB0}"/>
              </a:ext>
            </a:extLst>
          </p:cNvPr>
          <p:cNvSpPr txBox="1"/>
          <p:nvPr/>
        </p:nvSpPr>
        <p:spPr>
          <a:xfrm>
            <a:off x="5481196" y="2619653"/>
            <a:ext cx="2691314" cy="738664"/>
          </a:xfrm>
          <a:prstGeom prst="rect">
            <a:avLst/>
          </a:prstGeom>
          <a:solidFill>
            <a:schemeClr val="bg1"/>
          </a:solidFill>
          <a:ln w="6350">
            <a:noFill/>
          </a:ln>
        </p:spPr>
        <p:txBody>
          <a:bodyPr wrap="none" rtlCol="0">
            <a:spAutoFit/>
          </a:bodyPr>
          <a:lstStyle/>
          <a:p>
            <a:r>
              <a:rPr lang="en-US" sz="1400" b="1" dirty="0">
                <a:ln w="6350">
                  <a:noFill/>
                </a:ln>
              </a:rPr>
              <a:t>01/27/2026, 7 A.M. Central Time</a:t>
            </a:r>
          </a:p>
          <a:p>
            <a:r>
              <a:rPr lang="en-US" sz="1400" b="1" dirty="0">
                <a:ln w="6350">
                  <a:solidFill>
                    <a:schemeClr val="tx1"/>
                  </a:solidFill>
                </a:ln>
                <a:solidFill>
                  <a:srgbClr val="59952D"/>
                </a:solidFill>
              </a:rPr>
              <a:t>Solar with BESS was using 2 MWh</a:t>
            </a:r>
          </a:p>
          <a:p>
            <a:r>
              <a:rPr lang="en-US" sz="1400" b="1" dirty="0">
                <a:ln w="6350">
                  <a:solidFill>
                    <a:schemeClr val="tx1"/>
                  </a:solidFill>
                </a:ln>
                <a:solidFill>
                  <a:srgbClr val="FFC701"/>
                </a:solidFill>
              </a:rPr>
              <a:t>Solar was producing 0 MWh</a:t>
            </a:r>
          </a:p>
        </p:txBody>
      </p:sp>
      <p:sp>
        <p:nvSpPr>
          <p:cNvPr id="25" name="TextBox 24">
            <a:extLst>
              <a:ext uri="{FF2B5EF4-FFF2-40B4-BE49-F238E27FC236}">
                <a16:creationId xmlns:a16="http://schemas.microsoft.com/office/drawing/2014/main" id="{10735304-B5E2-304D-3CF7-B82C81C66384}"/>
              </a:ext>
            </a:extLst>
          </p:cNvPr>
          <p:cNvSpPr txBox="1"/>
          <p:nvPr/>
        </p:nvSpPr>
        <p:spPr>
          <a:xfrm>
            <a:off x="474649" y="2644273"/>
            <a:ext cx="4283424" cy="738664"/>
          </a:xfrm>
          <a:prstGeom prst="rect">
            <a:avLst/>
          </a:prstGeom>
          <a:noFill/>
        </p:spPr>
        <p:txBody>
          <a:bodyPr wrap="square" rtlCol="0">
            <a:spAutoFit/>
          </a:bodyPr>
          <a:lstStyle/>
          <a:p>
            <a:r>
              <a:rPr lang="en-US" sz="1400" b="1" dirty="0">
                <a:ln w="6350">
                  <a:solidFill>
                    <a:schemeClr val="tx1"/>
                  </a:solidFill>
                </a:ln>
                <a:solidFill>
                  <a:srgbClr val="1EA2DA"/>
                </a:solidFill>
              </a:rPr>
              <a:t>Peak demand was 32,685. Net generation was 29,774.</a:t>
            </a:r>
          </a:p>
          <a:p>
            <a:r>
              <a:rPr lang="en-US" sz="1400" b="1" dirty="0">
                <a:ln w="6350">
                  <a:solidFill>
                    <a:schemeClr val="tx1"/>
                  </a:solidFill>
                </a:ln>
                <a:solidFill>
                  <a:srgbClr val="1EA2DA"/>
                </a:solidFill>
              </a:rPr>
              <a:t>This means TVA had to secure additional power from neighboring authorities to satisfy demand.</a:t>
            </a:r>
          </a:p>
        </p:txBody>
      </p:sp>
      <p:cxnSp>
        <p:nvCxnSpPr>
          <p:cNvPr id="39" name="Straight Connector 38">
            <a:extLst>
              <a:ext uri="{FF2B5EF4-FFF2-40B4-BE49-F238E27FC236}">
                <a16:creationId xmlns:a16="http://schemas.microsoft.com/office/drawing/2014/main" id="{13DF73BA-6826-ED28-1DDA-0B3061BE5247}"/>
              </a:ext>
            </a:extLst>
          </p:cNvPr>
          <p:cNvCxnSpPr>
            <a:cxnSpLocks/>
          </p:cNvCxnSpPr>
          <p:nvPr/>
        </p:nvCxnSpPr>
        <p:spPr>
          <a:xfrm flipV="1">
            <a:off x="10738678" y="3617736"/>
            <a:ext cx="0" cy="2221898"/>
          </a:xfrm>
          <a:prstGeom prst="line">
            <a:avLst/>
          </a:prstGeom>
          <a:ln w="19050">
            <a:solidFill>
              <a:schemeClr val="tx1">
                <a:alpha val="17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7BD5BE03-87CD-459E-E094-8009A1CC5F09}"/>
              </a:ext>
            </a:extLst>
          </p:cNvPr>
          <p:cNvCxnSpPr>
            <a:cxnSpLocks/>
            <a:stCxn id="16" idx="3"/>
          </p:cNvCxnSpPr>
          <p:nvPr/>
        </p:nvCxnSpPr>
        <p:spPr>
          <a:xfrm>
            <a:off x="8172510" y="2988985"/>
            <a:ext cx="2566168" cy="801137"/>
          </a:xfrm>
          <a:prstGeom prst="straightConnector1">
            <a:avLst/>
          </a:prstGeom>
          <a:ln w="19050">
            <a:solidFill>
              <a:srgbClr val="59952D"/>
            </a:solidFill>
            <a:prstDash val="sysDot"/>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4B606573-BEF9-4C5A-4CAD-699D454C0D21}"/>
              </a:ext>
            </a:extLst>
          </p:cNvPr>
          <p:cNvCxnSpPr>
            <a:cxnSpLocks/>
          </p:cNvCxnSpPr>
          <p:nvPr/>
        </p:nvCxnSpPr>
        <p:spPr>
          <a:xfrm>
            <a:off x="7739270" y="3207393"/>
            <a:ext cx="2999407" cy="648990"/>
          </a:xfrm>
          <a:prstGeom prst="straightConnector1">
            <a:avLst/>
          </a:prstGeom>
          <a:ln w="19050">
            <a:solidFill>
              <a:srgbClr val="FFC70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44" name="Slide Number Placeholder 43">
            <a:extLst>
              <a:ext uri="{FF2B5EF4-FFF2-40B4-BE49-F238E27FC236}">
                <a16:creationId xmlns:a16="http://schemas.microsoft.com/office/drawing/2014/main" id="{0FFDC512-2DFF-0006-01CA-185AA37D7AAE}"/>
              </a:ext>
            </a:extLst>
          </p:cNvPr>
          <p:cNvSpPr>
            <a:spLocks noGrp="1"/>
          </p:cNvSpPr>
          <p:nvPr>
            <p:ph type="sldNum" sz="quarter" idx="12"/>
          </p:nvPr>
        </p:nvSpPr>
        <p:spPr/>
        <p:txBody>
          <a:bodyPr/>
          <a:lstStyle/>
          <a:p>
            <a:fld id="{6766CCE8-24CF-4CAD-8704-290CE4401AEA}" type="slidenum">
              <a:rPr lang="en-US" smtClean="0"/>
              <a:t>12</a:t>
            </a:fld>
            <a:endParaRPr lang="en-US"/>
          </a:p>
        </p:txBody>
      </p:sp>
      <p:cxnSp>
        <p:nvCxnSpPr>
          <p:cNvPr id="26" name="Straight Arrow Connector 25">
            <a:extLst>
              <a:ext uri="{FF2B5EF4-FFF2-40B4-BE49-F238E27FC236}">
                <a16:creationId xmlns:a16="http://schemas.microsoft.com/office/drawing/2014/main" id="{916C2052-9AAB-410C-46DA-C6D87195A8CE}"/>
              </a:ext>
            </a:extLst>
          </p:cNvPr>
          <p:cNvCxnSpPr>
            <a:cxnSpLocks/>
            <a:stCxn id="25" idx="2"/>
          </p:cNvCxnSpPr>
          <p:nvPr/>
        </p:nvCxnSpPr>
        <p:spPr>
          <a:xfrm>
            <a:off x="2616361" y="3382937"/>
            <a:ext cx="1138422" cy="676646"/>
          </a:xfrm>
          <a:prstGeom prst="straightConnector1">
            <a:avLst/>
          </a:prstGeom>
          <a:ln w="19050">
            <a:solidFill>
              <a:srgbClr val="1EA2DA"/>
            </a:solidFill>
            <a:prstDash val="sysDot"/>
            <a:tailEnd type="triangle"/>
          </a:ln>
        </p:spPr>
        <p:style>
          <a:lnRef idx="1">
            <a:schemeClr val="accent1"/>
          </a:lnRef>
          <a:fillRef idx="0">
            <a:schemeClr val="accent1"/>
          </a:fillRef>
          <a:effectRef idx="0">
            <a:schemeClr val="accent1"/>
          </a:effectRef>
          <a:fontRef idx="minor">
            <a:schemeClr val="tx1"/>
          </a:fontRef>
        </p:style>
      </p:cxnSp>
      <p:graphicFrame>
        <p:nvGraphicFramePr>
          <p:cNvPr id="73" name="Table 72">
            <a:extLst>
              <a:ext uri="{FF2B5EF4-FFF2-40B4-BE49-F238E27FC236}">
                <a16:creationId xmlns:a16="http://schemas.microsoft.com/office/drawing/2014/main" id="{6639282F-087F-7356-030F-8F54486E1317}"/>
              </a:ext>
            </a:extLst>
          </p:cNvPr>
          <p:cNvGraphicFramePr>
            <a:graphicFrameLocks noGrp="1"/>
          </p:cNvGraphicFramePr>
          <p:nvPr>
            <p:extLst>
              <p:ext uri="{D42A27DB-BD31-4B8C-83A1-F6EECF244321}">
                <p14:modId xmlns:p14="http://schemas.microsoft.com/office/powerpoint/2010/main" val="1685457604"/>
              </p:ext>
            </p:extLst>
          </p:nvPr>
        </p:nvGraphicFramePr>
        <p:xfrm>
          <a:off x="6470821" y="3956204"/>
          <a:ext cx="2598858" cy="1037292"/>
        </p:xfrm>
        <a:graphic>
          <a:graphicData uri="http://schemas.openxmlformats.org/drawingml/2006/table">
            <a:tbl>
              <a:tblPr/>
              <a:tblGrid>
                <a:gridCol w="1183861">
                  <a:extLst>
                    <a:ext uri="{9D8B030D-6E8A-4147-A177-3AD203B41FA5}">
                      <a16:colId xmlns:a16="http://schemas.microsoft.com/office/drawing/2014/main" val="604737475"/>
                    </a:ext>
                  </a:extLst>
                </a:gridCol>
                <a:gridCol w="285689">
                  <a:extLst>
                    <a:ext uri="{9D8B030D-6E8A-4147-A177-3AD203B41FA5}">
                      <a16:colId xmlns:a16="http://schemas.microsoft.com/office/drawing/2014/main" val="1239521912"/>
                    </a:ext>
                  </a:extLst>
                </a:gridCol>
                <a:gridCol w="282327">
                  <a:extLst>
                    <a:ext uri="{9D8B030D-6E8A-4147-A177-3AD203B41FA5}">
                      <a16:colId xmlns:a16="http://schemas.microsoft.com/office/drawing/2014/main" val="1406677144"/>
                    </a:ext>
                  </a:extLst>
                </a:gridCol>
                <a:gridCol w="282327">
                  <a:extLst>
                    <a:ext uri="{9D8B030D-6E8A-4147-A177-3AD203B41FA5}">
                      <a16:colId xmlns:a16="http://schemas.microsoft.com/office/drawing/2014/main" val="2592082905"/>
                    </a:ext>
                  </a:extLst>
                </a:gridCol>
                <a:gridCol w="282327">
                  <a:extLst>
                    <a:ext uri="{9D8B030D-6E8A-4147-A177-3AD203B41FA5}">
                      <a16:colId xmlns:a16="http://schemas.microsoft.com/office/drawing/2014/main" val="4126054843"/>
                    </a:ext>
                  </a:extLst>
                </a:gridCol>
                <a:gridCol w="282327">
                  <a:extLst>
                    <a:ext uri="{9D8B030D-6E8A-4147-A177-3AD203B41FA5}">
                      <a16:colId xmlns:a16="http://schemas.microsoft.com/office/drawing/2014/main" val="1620587740"/>
                    </a:ext>
                  </a:extLst>
                </a:gridCol>
              </a:tblGrid>
              <a:tr h="172882">
                <a:tc>
                  <a:txBody>
                    <a:bodyPr/>
                    <a:lstStyle/>
                    <a:p>
                      <a:pPr algn="r" fontAlgn="b">
                        <a:buNone/>
                      </a:pPr>
                      <a:r>
                        <a:rPr lang="en-US" sz="800" b="1" i="0" u="none" strike="noStrike">
                          <a:solidFill>
                            <a:srgbClr val="000000"/>
                          </a:solidFill>
                          <a:effectLst/>
                          <a:latin typeface="Calibri" panose="020F0502020204030204" pitchFamily="34" charset="0"/>
                        </a:rPr>
                        <a:t>Date</a:t>
                      </a:r>
                    </a:p>
                  </a:txBody>
                  <a:tcPr marL="6350" marR="6350" marT="6350" marB="0" anchor="b">
                    <a:lnL>
                      <a:noFill/>
                    </a:lnL>
                    <a:lnR>
                      <a:noFill/>
                    </a:lnR>
                    <a:lnT>
                      <a:noFill/>
                    </a:lnT>
                    <a:lnB>
                      <a:noFill/>
                    </a:lnB>
                    <a:noFill/>
                  </a:tcPr>
                </a:tc>
                <a:tc gridSpan="5">
                  <a:txBody>
                    <a:bodyPr/>
                    <a:lstStyle/>
                    <a:p>
                      <a:pPr algn="ctr" fontAlgn="b">
                        <a:buNone/>
                      </a:pPr>
                      <a:r>
                        <a:rPr lang="en-US" sz="800" b="1" i="0" u="none" strike="noStrike" dirty="0">
                          <a:solidFill>
                            <a:srgbClr val="000000"/>
                          </a:solidFill>
                          <a:effectLst/>
                          <a:latin typeface="Calibri" panose="020F0502020204030204" pitchFamily="34" charset="0"/>
                        </a:rPr>
                        <a:t>01/25/26</a:t>
                      </a:r>
                    </a:p>
                  </a:txBody>
                  <a:tcPr marL="6350" marR="6350" marT="6350" marB="0" anchor="b">
                    <a:lnL>
                      <a:noFill/>
                    </a:lnL>
                    <a:lnR>
                      <a:noFill/>
                    </a:lnR>
                    <a:lnT>
                      <a:noFill/>
                    </a:lnT>
                    <a:lnB>
                      <a:noFill/>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63920376"/>
                  </a:ext>
                </a:extLst>
              </a:tr>
              <a:tr h="172882">
                <a:tc>
                  <a:txBody>
                    <a:bodyPr/>
                    <a:lstStyle/>
                    <a:p>
                      <a:pPr algn="r" fontAlgn="b">
                        <a:buNone/>
                      </a:pPr>
                      <a:r>
                        <a:rPr lang="en-US" sz="800" b="1" i="0" u="none" strike="noStrike" dirty="0">
                          <a:solidFill>
                            <a:srgbClr val="000000"/>
                          </a:solidFill>
                          <a:effectLst/>
                          <a:latin typeface="Calibri" panose="020F0502020204030204" pitchFamily="34" charset="0"/>
                        </a:rPr>
                        <a:t>Time</a:t>
                      </a:r>
                    </a:p>
                  </a:txBody>
                  <a:tcPr marL="6350" marR="6350" marT="6350" marB="0" anchor="b">
                    <a:lnL>
                      <a:noFill/>
                    </a:lnL>
                    <a:lnR>
                      <a:noFill/>
                    </a:lnR>
                    <a:lnT>
                      <a:noFill/>
                    </a:lnT>
                    <a:lnB>
                      <a:noFill/>
                    </a:lnB>
                    <a:noFill/>
                  </a:tcPr>
                </a:tc>
                <a:tc>
                  <a:txBody>
                    <a:bodyPr/>
                    <a:lstStyle/>
                    <a:p>
                      <a:pPr algn="r" fontAlgn="b">
                        <a:buNone/>
                      </a:pPr>
                      <a:r>
                        <a:rPr lang="en-US" sz="800" b="1" i="0" u="none" strike="noStrike" dirty="0">
                          <a:solidFill>
                            <a:srgbClr val="000000"/>
                          </a:solidFill>
                          <a:effectLst/>
                          <a:latin typeface="Calibri" panose="020F0502020204030204" pitchFamily="34" charset="0"/>
                        </a:rPr>
                        <a:t>11:00</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12:00</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13:00</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14:00</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15:00</a:t>
                      </a:r>
                    </a:p>
                  </a:txBody>
                  <a:tcPr marL="6350" marR="6350" marT="6350" marB="0" anchor="b">
                    <a:lnL>
                      <a:noFill/>
                    </a:lnL>
                    <a:lnR>
                      <a:noFill/>
                    </a:lnR>
                    <a:lnT>
                      <a:noFill/>
                    </a:lnT>
                    <a:lnB>
                      <a:noFill/>
                    </a:lnB>
                    <a:noFill/>
                  </a:tcPr>
                </a:tc>
                <a:extLst>
                  <a:ext uri="{0D108BD9-81ED-4DB2-BD59-A6C34878D82A}">
                    <a16:rowId xmlns:a16="http://schemas.microsoft.com/office/drawing/2014/main" val="4201141561"/>
                  </a:ext>
                </a:extLst>
              </a:tr>
              <a:tr h="172882">
                <a:tc>
                  <a:txBody>
                    <a:bodyPr/>
                    <a:lstStyle/>
                    <a:p>
                      <a:pPr algn="r" fontAlgn="b">
                        <a:buNone/>
                      </a:pPr>
                      <a:r>
                        <a:rPr lang="en-US" sz="800" b="1" i="0" u="none" strike="noStrike" dirty="0" err="1">
                          <a:solidFill>
                            <a:srgbClr val="000000"/>
                          </a:solidFill>
                          <a:effectLst/>
                          <a:latin typeface="Calibri" panose="020F0502020204030204" pitchFamily="34" charset="0"/>
                        </a:rPr>
                        <a:t>solar_bess_mwh</a:t>
                      </a:r>
                      <a:endParaRPr lang="en-US" sz="800" b="1"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-38</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-65</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-77</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-80</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-51</a:t>
                      </a:r>
                    </a:p>
                  </a:txBody>
                  <a:tcPr marL="6350" marR="6350" marT="6350" marB="0" anchor="b">
                    <a:lnL>
                      <a:noFill/>
                    </a:lnL>
                    <a:lnR>
                      <a:noFill/>
                    </a:lnR>
                    <a:lnT>
                      <a:noFill/>
                    </a:lnT>
                    <a:lnB>
                      <a:noFill/>
                    </a:lnB>
                    <a:noFill/>
                  </a:tcPr>
                </a:tc>
                <a:extLst>
                  <a:ext uri="{0D108BD9-81ED-4DB2-BD59-A6C34878D82A}">
                    <a16:rowId xmlns:a16="http://schemas.microsoft.com/office/drawing/2014/main" val="654535958"/>
                  </a:ext>
                </a:extLst>
              </a:tr>
              <a:tr h="172882">
                <a:tc>
                  <a:txBody>
                    <a:bodyPr/>
                    <a:lstStyle/>
                    <a:p>
                      <a:pPr algn="r" fontAlgn="b">
                        <a:buNone/>
                      </a:pPr>
                      <a:r>
                        <a:rPr lang="en-US" sz="800" b="1" i="0" u="none" strike="noStrike" dirty="0" err="1">
                          <a:solidFill>
                            <a:srgbClr val="000000"/>
                          </a:solidFill>
                          <a:effectLst/>
                          <a:latin typeface="Calibri" panose="020F0502020204030204" pitchFamily="34" charset="0"/>
                        </a:rPr>
                        <a:t>solar_mwh</a:t>
                      </a:r>
                      <a:endParaRPr lang="en-US" sz="800" b="1"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75</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112</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135</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128</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103</a:t>
                      </a:r>
                    </a:p>
                  </a:txBody>
                  <a:tcPr marL="6350" marR="6350" marT="6350" marB="0" anchor="b">
                    <a:lnL>
                      <a:noFill/>
                    </a:lnL>
                    <a:lnR>
                      <a:noFill/>
                    </a:lnR>
                    <a:lnT>
                      <a:noFill/>
                    </a:lnT>
                    <a:lnB>
                      <a:noFill/>
                    </a:lnB>
                    <a:noFill/>
                  </a:tcPr>
                </a:tc>
                <a:extLst>
                  <a:ext uri="{0D108BD9-81ED-4DB2-BD59-A6C34878D82A}">
                    <a16:rowId xmlns:a16="http://schemas.microsoft.com/office/drawing/2014/main" val="1313525902"/>
                  </a:ext>
                </a:extLst>
              </a:tr>
              <a:tr h="172882">
                <a:tc>
                  <a:txBody>
                    <a:bodyPr/>
                    <a:lstStyle/>
                    <a:p>
                      <a:pPr algn="r" fontAlgn="b">
                        <a:buNone/>
                      </a:pPr>
                      <a:r>
                        <a:rPr lang="en-US" sz="800" b="1" i="0" u="none" strike="noStrike" dirty="0" err="1">
                          <a:solidFill>
                            <a:srgbClr val="000000"/>
                          </a:solidFill>
                          <a:effectLst/>
                          <a:latin typeface="Calibri" panose="020F0502020204030204" pitchFamily="34" charset="0"/>
                        </a:rPr>
                        <a:t>natgas_mwh</a:t>
                      </a:r>
                      <a:endParaRPr lang="en-US" sz="800" b="1"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9026</a:t>
                      </a:r>
                    </a:p>
                  </a:txBody>
                  <a:tcPr marL="6350" marR="6350" marT="6350" marB="0" anchor="b">
                    <a:lnL>
                      <a:noFill/>
                    </a:lnL>
                    <a:lnR>
                      <a:noFill/>
                    </a:lnR>
                    <a:lnT>
                      <a:noFill/>
                    </a:lnT>
                    <a:lnB>
                      <a:noFill/>
                    </a:lnB>
                    <a:noFill/>
                  </a:tcPr>
                </a:tc>
                <a:tc>
                  <a:txBody>
                    <a:bodyPr/>
                    <a:lstStyle/>
                    <a:p>
                      <a:pPr algn="r" fontAlgn="b">
                        <a:buNone/>
                      </a:pPr>
                      <a:r>
                        <a:rPr lang="en-US" sz="800" b="1" i="0" u="none" strike="noStrike" dirty="0">
                          <a:solidFill>
                            <a:srgbClr val="000000"/>
                          </a:solidFill>
                          <a:effectLst/>
                          <a:latin typeface="Calibri" panose="020F0502020204030204" pitchFamily="34" charset="0"/>
                        </a:rPr>
                        <a:t>8826</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8954</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8910</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8964</a:t>
                      </a:r>
                    </a:p>
                  </a:txBody>
                  <a:tcPr marL="6350" marR="6350" marT="6350" marB="0" anchor="b">
                    <a:lnL>
                      <a:noFill/>
                    </a:lnL>
                    <a:lnR>
                      <a:noFill/>
                    </a:lnR>
                    <a:lnT>
                      <a:noFill/>
                    </a:lnT>
                    <a:lnB>
                      <a:noFill/>
                    </a:lnB>
                    <a:noFill/>
                  </a:tcPr>
                </a:tc>
                <a:extLst>
                  <a:ext uri="{0D108BD9-81ED-4DB2-BD59-A6C34878D82A}">
                    <a16:rowId xmlns:a16="http://schemas.microsoft.com/office/drawing/2014/main" val="1804000160"/>
                  </a:ext>
                </a:extLst>
              </a:tr>
              <a:tr h="172882">
                <a:tc>
                  <a:txBody>
                    <a:bodyPr/>
                    <a:lstStyle/>
                    <a:p>
                      <a:pPr algn="r" fontAlgn="b">
                        <a:buNone/>
                      </a:pPr>
                      <a:r>
                        <a:rPr lang="en-US" sz="800" b="1" i="0" u="none" strike="noStrike">
                          <a:solidFill>
                            <a:srgbClr val="000000"/>
                          </a:solidFill>
                          <a:effectLst/>
                          <a:latin typeface="Calibri" panose="020F0502020204030204" pitchFamily="34" charset="0"/>
                        </a:rPr>
                        <a:t>coal_mwh</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3653</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3614</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3559</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3565</a:t>
                      </a:r>
                    </a:p>
                  </a:txBody>
                  <a:tcPr marL="6350" marR="6350" marT="6350" marB="0" anchor="b">
                    <a:lnL>
                      <a:noFill/>
                    </a:lnL>
                    <a:lnR>
                      <a:noFill/>
                    </a:lnR>
                    <a:lnT>
                      <a:noFill/>
                    </a:lnT>
                    <a:lnB>
                      <a:noFill/>
                    </a:lnB>
                    <a:noFill/>
                  </a:tcPr>
                </a:tc>
                <a:tc>
                  <a:txBody>
                    <a:bodyPr/>
                    <a:lstStyle/>
                    <a:p>
                      <a:pPr algn="r" fontAlgn="b">
                        <a:buNone/>
                      </a:pPr>
                      <a:r>
                        <a:rPr lang="en-US" sz="800" b="1" i="0" u="none" strike="noStrike" dirty="0">
                          <a:solidFill>
                            <a:srgbClr val="000000"/>
                          </a:solidFill>
                          <a:effectLst/>
                          <a:latin typeface="Calibri" panose="020F0502020204030204" pitchFamily="34" charset="0"/>
                        </a:rPr>
                        <a:t>3542</a:t>
                      </a:r>
                    </a:p>
                  </a:txBody>
                  <a:tcPr marL="6350" marR="6350" marT="6350" marB="0" anchor="b">
                    <a:lnL>
                      <a:noFill/>
                    </a:lnL>
                    <a:lnR>
                      <a:noFill/>
                    </a:lnR>
                    <a:lnT>
                      <a:noFill/>
                    </a:lnT>
                    <a:lnB>
                      <a:noFill/>
                    </a:lnB>
                    <a:noFill/>
                  </a:tcPr>
                </a:tc>
                <a:extLst>
                  <a:ext uri="{0D108BD9-81ED-4DB2-BD59-A6C34878D82A}">
                    <a16:rowId xmlns:a16="http://schemas.microsoft.com/office/drawing/2014/main" val="657608646"/>
                  </a:ext>
                </a:extLst>
              </a:tr>
            </a:tbl>
          </a:graphicData>
        </a:graphic>
      </p:graphicFrame>
      <p:cxnSp>
        <p:nvCxnSpPr>
          <p:cNvPr id="75" name="Connector: Curved 74">
            <a:extLst>
              <a:ext uri="{FF2B5EF4-FFF2-40B4-BE49-F238E27FC236}">
                <a16:creationId xmlns:a16="http://schemas.microsoft.com/office/drawing/2014/main" id="{79393712-D252-D4C2-EA0F-4BE8064844BE}"/>
              </a:ext>
            </a:extLst>
          </p:cNvPr>
          <p:cNvCxnSpPr>
            <a:cxnSpLocks/>
            <a:stCxn id="73" idx="0"/>
          </p:cNvCxnSpPr>
          <p:nvPr/>
        </p:nvCxnSpPr>
        <p:spPr>
          <a:xfrm rot="5400000" flipH="1" flipV="1">
            <a:off x="7951390" y="3561038"/>
            <a:ext cx="214026" cy="576306"/>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7" name="Table 76">
            <a:extLst>
              <a:ext uri="{FF2B5EF4-FFF2-40B4-BE49-F238E27FC236}">
                <a16:creationId xmlns:a16="http://schemas.microsoft.com/office/drawing/2014/main" id="{3EB1D4B9-3C63-C121-3162-24BA084CBA34}"/>
              </a:ext>
            </a:extLst>
          </p:cNvPr>
          <p:cNvGraphicFramePr>
            <a:graphicFrameLocks noGrp="1"/>
          </p:cNvGraphicFramePr>
          <p:nvPr>
            <p:extLst>
              <p:ext uri="{D42A27DB-BD31-4B8C-83A1-F6EECF244321}">
                <p14:modId xmlns:p14="http://schemas.microsoft.com/office/powerpoint/2010/main" val="1595124847"/>
              </p:ext>
            </p:extLst>
          </p:nvPr>
        </p:nvGraphicFramePr>
        <p:xfrm>
          <a:off x="9238974" y="3956204"/>
          <a:ext cx="1347304" cy="1037292"/>
        </p:xfrm>
        <a:graphic>
          <a:graphicData uri="http://schemas.openxmlformats.org/drawingml/2006/table">
            <a:tbl>
              <a:tblPr/>
              <a:tblGrid>
                <a:gridCol w="739868">
                  <a:extLst>
                    <a:ext uri="{9D8B030D-6E8A-4147-A177-3AD203B41FA5}">
                      <a16:colId xmlns:a16="http://schemas.microsoft.com/office/drawing/2014/main" val="2180820247"/>
                    </a:ext>
                  </a:extLst>
                </a:gridCol>
                <a:gridCol w="607436">
                  <a:extLst>
                    <a:ext uri="{9D8B030D-6E8A-4147-A177-3AD203B41FA5}">
                      <a16:colId xmlns:a16="http://schemas.microsoft.com/office/drawing/2014/main" val="3320520229"/>
                    </a:ext>
                  </a:extLst>
                </a:gridCol>
              </a:tblGrid>
              <a:tr h="172882">
                <a:tc>
                  <a:txBody>
                    <a:bodyPr/>
                    <a:lstStyle/>
                    <a:p>
                      <a:pPr algn="r" fontAlgn="b">
                        <a:buNone/>
                      </a:pPr>
                      <a:r>
                        <a:rPr lang="en-US" sz="800" b="1" i="0" u="none" strike="noStrike">
                          <a:solidFill>
                            <a:srgbClr val="000000"/>
                          </a:solidFill>
                          <a:effectLst/>
                          <a:latin typeface="Calibri" panose="020F0502020204030204" pitchFamily="34" charset="0"/>
                        </a:rPr>
                        <a:t>Date</a:t>
                      </a:r>
                    </a:p>
                  </a:txBody>
                  <a:tcPr marL="6350" marR="6350" marT="6350" marB="0" anchor="b">
                    <a:lnL>
                      <a:noFill/>
                    </a:lnL>
                    <a:lnR>
                      <a:noFill/>
                    </a:lnR>
                    <a:lnT>
                      <a:noFill/>
                    </a:lnT>
                    <a:lnB>
                      <a:noFill/>
                    </a:lnB>
                    <a:noFill/>
                  </a:tcPr>
                </a:tc>
                <a:tc>
                  <a:txBody>
                    <a:bodyPr/>
                    <a:lstStyle/>
                    <a:p>
                      <a:pPr algn="ctr" fontAlgn="b">
                        <a:buNone/>
                      </a:pPr>
                      <a:r>
                        <a:rPr lang="en-US" sz="800" b="1" i="0" u="none" strike="noStrike">
                          <a:solidFill>
                            <a:srgbClr val="000000"/>
                          </a:solidFill>
                          <a:effectLst/>
                          <a:latin typeface="Calibri" panose="020F0502020204030204" pitchFamily="34" charset="0"/>
                        </a:rPr>
                        <a:t>1/27/2026</a:t>
                      </a:r>
                    </a:p>
                  </a:txBody>
                  <a:tcPr marL="6350" marR="6350" marT="6350" marB="0" anchor="b">
                    <a:lnL>
                      <a:noFill/>
                    </a:lnL>
                    <a:lnR>
                      <a:noFill/>
                    </a:lnR>
                    <a:lnT>
                      <a:noFill/>
                    </a:lnT>
                    <a:lnB>
                      <a:noFill/>
                    </a:lnB>
                    <a:noFill/>
                  </a:tcPr>
                </a:tc>
                <a:extLst>
                  <a:ext uri="{0D108BD9-81ED-4DB2-BD59-A6C34878D82A}">
                    <a16:rowId xmlns:a16="http://schemas.microsoft.com/office/drawing/2014/main" val="3208266317"/>
                  </a:ext>
                </a:extLst>
              </a:tr>
              <a:tr h="172882">
                <a:tc>
                  <a:txBody>
                    <a:bodyPr/>
                    <a:lstStyle/>
                    <a:p>
                      <a:pPr algn="r" fontAlgn="b">
                        <a:buNone/>
                      </a:pPr>
                      <a:r>
                        <a:rPr lang="en-US" sz="800" b="1" i="0" u="none" strike="noStrike" dirty="0">
                          <a:solidFill>
                            <a:srgbClr val="000000"/>
                          </a:solidFill>
                          <a:effectLst/>
                          <a:latin typeface="Calibri" panose="020F0502020204030204" pitchFamily="34" charset="0"/>
                        </a:rPr>
                        <a:t>Time</a:t>
                      </a:r>
                    </a:p>
                  </a:txBody>
                  <a:tcPr marL="6350" marR="6350" marT="6350" marB="0" anchor="b">
                    <a:lnL>
                      <a:noFill/>
                    </a:lnL>
                    <a:lnR>
                      <a:noFill/>
                    </a:lnR>
                    <a:lnT>
                      <a:noFill/>
                    </a:lnT>
                    <a:lnB>
                      <a:noFill/>
                    </a:lnB>
                    <a:noFill/>
                  </a:tcPr>
                </a:tc>
                <a:tc>
                  <a:txBody>
                    <a:bodyPr/>
                    <a:lstStyle/>
                    <a:p>
                      <a:pPr algn="r" fontAlgn="b">
                        <a:buNone/>
                      </a:pPr>
                      <a:r>
                        <a:rPr lang="en-US" sz="800" b="1" i="0" u="none" strike="noStrike" dirty="0">
                          <a:solidFill>
                            <a:srgbClr val="000000"/>
                          </a:solidFill>
                          <a:effectLst/>
                          <a:latin typeface="Calibri" panose="020F0502020204030204" pitchFamily="34" charset="0"/>
                        </a:rPr>
                        <a:t>7:00</a:t>
                      </a:r>
                    </a:p>
                  </a:txBody>
                  <a:tcPr marL="6350" marR="6350" marT="6350" marB="0" anchor="b">
                    <a:lnL>
                      <a:noFill/>
                    </a:lnL>
                    <a:lnR>
                      <a:noFill/>
                    </a:lnR>
                    <a:lnT>
                      <a:noFill/>
                    </a:lnT>
                    <a:lnB>
                      <a:noFill/>
                    </a:lnB>
                    <a:noFill/>
                  </a:tcPr>
                </a:tc>
                <a:extLst>
                  <a:ext uri="{0D108BD9-81ED-4DB2-BD59-A6C34878D82A}">
                    <a16:rowId xmlns:a16="http://schemas.microsoft.com/office/drawing/2014/main" val="174045582"/>
                  </a:ext>
                </a:extLst>
              </a:tr>
              <a:tr h="172882">
                <a:tc>
                  <a:txBody>
                    <a:bodyPr/>
                    <a:lstStyle/>
                    <a:p>
                      <a:pPr algn="r" fontAlgn="b">
                        <a:buNone/>
                      </a:pPr>
                      <a:r>
                        <a:rPr lang="en-US" sz="800" b="1" i="0" u="none" strike="noStrike">
                          <a:solidFill>
                            <a:srgbClr val="000000"/>
                          </a:solidFill>
                          <a:effectLst/>
                          <a:latin typeface="Calibri" panose="020F0502020204030204" pitchFamily="34" charset="0"/>
                        </a:rPr>
                        <a:t>solar_bess_mwh</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-2</a:t>
                      </a:r>
                    </a:p>
                  </a:txBody>
                  <a:tcPr marL="6350" marR="6350" marT="6350" marB="0" anchor="b">
                    <a:lnL>
                      <a:noFill/>
                    </a:lnL>
                    <a:lnR>
                      <a:noFill/>
                    </a:lnR>
                    <a:lnT>
                      <a:noFill/>
                    </a:lnT>
                    <a:lnB>
                      <a:noFill/>
                    </a:lnB>
                    <a:noFill/>
                  </a:tcPr>
                </a:tc>
                <a:extLst>
                  <a:ext uri="{0D108BD9-81ED-4DB2-BD59-A6C34878D82A}">
                    <a16:rowId xmlns:a16="http://schemas.microsoft.com/office/drawing/2014/main" val="3472765709"/>
                  </a:ext>
                </a:extLst>
              </a:tr>
              <a:tr h="172882">
                <a:tc>
                  <a:txBody>
                    <a:bodyPr/>
                    <a:lstStyle/>
                    <a:p>
                      <a:pPr algn="r" fontAlgn="b">
                        <a:buNone/>
                      </a:pPr>
                      <a:r>
                        <a:rPr lang="en-US" sz="800" b="1" i="0" u="none" strike="noStrike" dirty="0" err="1">
                          <a:solidFill>
                            <a:srgbClr val="000000"/>
                          </a:solidFill>
                          <a:effectLst/>
                          <a:latin typeface="Calibri" panose="020F0502020204030204" pitchFamily="34" charset="0"/>
                        </a:rPr>
                        <a:t>solar_mwh</a:t>
                      </a:r>
                      <a:endParaRPr lang="en-US" sz="800" b="1"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0</a:t>
                      </a:r>
                    </a:p>
                  </a:txBody>
                  <a:tcPr marL="6350" marR="6350" marT="6350" marB="0" anchor="b">
                    <a:lnL>
                      <a:noFill/>
                    </a:lnL>
                    <a:lnR>
                      <a:noFill/>
                    </a:lnR>
                    <a:lnT>
                      <a:noFill/>
                    </a:lnT>
                    <a:lnB>
                      <a:noFill/>
                    </a:lnB>
                    <a:noFill/>
                  </a:tcPr>
                </a:tc>
                <a:extLst>
                  <a:ext uri="{0D108BD9-81ED-4DB2-BD59-A6C34878D82A}">
                    <a16:rowId xmlns:a16="http://schemas.microsoft.com/office/drawing/2014/main" val="2086396542"/>
                  </a:ext>
                </a:extLst>
              </a:tr>
              <a:tr h="172882">
                <a:tc>
                  <a:txBody>
                    <a:bodyPr/>
                    <a:lstStyle/>
                    <a:p>
                      <a:pPr algn="r" fontAlgn="b">
                        <a:buNone/>
                      </a:pPr>
                      <a:r>
                        <a:rPr lang="en-US" sz="800" b="1" i="0" u="none" strike="noStrike">
                          <a:solidFill>
                            <a:srgbClr val="000000"/>
                          </a:solidFill>
                          <a:effectLst/>
                          <a:latin typeface="Calibri" panose="020F0502020204030204" pitchFamily="34" charset="0"/>
                        </a:rPr>
                        <a:t>natgas_mwh</a:t>
                      </a:r>
                    </a:p>
                  </a:txBody>
                  <a:tcPr marL="6350" marR="6350" marT="6350" marB="0" anchor="b">
                    <a:lnL>
                      <a:noFill/>
                    </a:lnL>
                    <a:lnR>
                      <a:noFill/>
                    </a:lnR>
                    <a:lnT>
                      <a:noFill/>
                    </a:lnT>
                    <a:lnB>
                      <a:noFill/>
                    </a:lnB>
                    <a:noFill/>
                  </a:tcPr>
                </a:tc>
                <a:tc>
                  <a:txBody>
                    <a:bodyPr/>
                    <a:lstStyle/>
                    <a:p>
                      <a:pPr algn="r" fontAlgn="b">
                        <a:buNone/>
                      </a:pPr>
                      <a:r>
                        <a:rPr lang="en-US" sz="800" b="1" i="0" u="none" strike="noStrike">
                          <a:solidFill>
                            <a:srgbClr val="000000"/>
                          </a:solidFill>
                          <a:effectLst/>
                          <a:latin typeface="Calibri" panose="020F0502020204030204" pitchFamily="34" charset="0"/>
                        </a:rPr>
                        <a:t>11211</a:t>
                      </a:r>
                    </a:p>
                  </a:txBody>
                  <a:tcPr marL="6350" marR="6350" marT="6350" marB="0" anchor="b">
                    <a:lnL>
                      <a:noFill/>
                    </a:lnL>
                    <a:lnR>
                      <a:noFill/>
                    </a:lnR>
                    <a:lnT>
                      <a:noFill/>
                    </a:lnT>
                    <a:lnB>
                      <a:noFill/>
                    </a:lnB>
                    <a:noFill/>
                  </a:tcPr>
                </a:tc>
                <a:extLst>
                  <a:ext uri="{0D108BD9-81ED-4DB2-BD59-A6C34878D82A}">
                    <a16:rowId xmlns:a16="http://schemas.microsoft.com/office/drawing/2014/main" val="2043441708"/>
                  </a:ext>
                </a:extLst>
              </a:tr>
              <a:tr h="172882">
                <a:tc>
                  <a:txBody>
                    <a:bodyPr/>
                    <a:lstStyle/>
                    <a:p>
                      <a:pPr algn="r" fontAlgn="b">
                        <a:buNone/>
                      </a:pPr>
                      <a:r>
                        <a:rPr lang="en-US" sz="800" b="1" i="0" u="none" strike="noStrike" dirty="0" err="1">
                          <a:solidFill>
                            <a:srgbClr val="000000"/>
                          </a:solidFill>
                          <a:effectLst/>
                          <a:latin typeface="Calibri" panose="020F0502020204030204" pitchFamily="34" charset="0"/>
                        </a:rPr>
                        <a:t>coal_mwh</a:t>
                      </a:r>
                      <a:endParaRPr lang="en-US" sz="800" b="1" i="0" u="none" strike="noStrike" dirty="0">
                        <a:solidFill>
                          <a:srgbClr val="000000"/>
                        </a:solidFill>
                        <a:effectLst/>
                        <a:latin typeface="Calibri" panose="020F0502020204030204" pitchFamily="34" charset="0"/>
                      </a:endParaRPr>
                    </a:p>
                  </a:txBody>
                  <a:tcPr marL="6350" marR="6350" marT="6350" marB="0" anchor="b">
                    <a:lnL>
                      <a:noFill/>
                    </a:lnL>
                    <a:lnR>
                      <a:noFill/>
                    </a:lnR>
                    <a:lnT>
                      <a:noFill/>
                    </a:lnT>
                    <a:lnB>
                      <a:noFill/>
                    </a:lnB>
                    <a:noFill/>
                  </a:tcPr>
                </a:tc>
                <a:tc>
                  <a:txBody>
                    <a:bodyPr/>
                    <a:lstStyle/>
                    <a:p>
                      <a:pPr algn="r" fontAlgn="b">
                        <a:buNone/>
                      </a:pPr>
                      <a:r>
                        <a:rPr lang="en-US" sz="800" b="1" i="0" u="none" strike="noStrike" dirty="0">
                          <a:solidFill>
                            <a:srgbClr val="000000"/>
                          </a:solidFill>
                          <a:effectLst/>
                          <a:latin typeface="Calibri" panose="020F0502020204030204" pitchFamily="34" charset="0"/>
                        </a:rPr>
                        <a:t>4827</a:t>
                      </a:r>
                    </a:p>
                  </a:txBody>
                  <a:tcPr marL="6350" marR="6350" marT="6350" marB="0" anchor="b">
                    <a:lnL>
                      <a:noFill/>
                    </a:lnL>
                    <a:lnR>
                      <a:noFill/>
                    </a:lnR>
                    <a:lnT>
                      <a:noFill/>
                    </a:lnT>
                    <a:lnB>
                      <a:noFill/>
                    </a:lnB>
                    <a:noFill/>
                  </a:tcPr>
                </a:tc>
                <a:extLst>
                  <a:ext uri="{0D108BD9-81ED-4DB2-BD59-A6C34878D82A}">
                    <a16:rowId xmlns:a16="http://schemas.microsoft.com/office/drawing/2014/main" val="22304295"/>
                  </a:ext>
                </a:extLst>
              </a:tr>
            </a:tbl>
          </a:graphicData>
        </a:graphic>
      </p:graphicFrame>
      <p:cxnSp>
        <p:nvCxnSpPr>
          <p:cNvPr id="79" name="Connector: Curved 78">
            <a:extLst>
              <a:ext uri="{FF2B5EF4-FFF2-40B4-BE49-F238E27FC236}">
                <a16:creationId xmlns:a16="http://schemas.microsoft.com/office/drawing/2014/main" id="{C1B7B206-AAC0-091F-ADBC-14279D656DFC}"/>
              </a:ext>
            </a:extLst>
          </p:cNvPr>
          <p:cNvCxnSpPr>
            <a:cxnSpLocks/>
            <a:stCxn id="77" idx="3"/>
          </p:cNvCxnSpPr>
          <p:nvPr/>
        </p:nvCxnSpPr>
        <p:spPr>
          <a:xfrm flipV="1">
            <a:off x="10586278" y="4181581"/>
            <a:ext cx="152399" cy="293269"/>
          </a:xfrm>
          <a:prstGeom prst="curvedConnector2">
            <a:avLst/>
          </a:prstGeom>
          <a:ln w="19050">
            <a:solidFill>
              <a:schemeClr val="tx1"/>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35305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00F824-F8DA-DE93-65AE-AA3D41370AC9}"/>
              </a:ext>
            </a:extLst>
          </p:cNvPr>
          <p:cNvSpPr>
            <a:spLocks noGrp="1"/>
          </p:cNvSpPr>
          <p:nvPr>
            <p:ph type="title"/>
          </p:nvPr>
        </p:nvSpPr>
        <p:spPr/>
        <p:txBody>
          <a:bodyPr/>
          <a:lstStyle/>
          <a:p>
            <a:r>
              <a:rPr lang="en-US" dirty="0"/>
              <a:t>Utility-Scale Solar – The ESG Conclusion</a:t>
            </a:r>
          </a:p>
        </p:txBody>
      </p:sp>
      <p:sp>
        <p:nvSpPr>
          <p:cNvPr id="4" name="TextBox 3">
            <a:extLst>
              <a:ext uri="{FF2B5EF4-FFF2-40B4-BE49-F238E27FC236}">
                <a16:creationId xmlns:a16="http://schemas.microsoft.com/office/drawing/2014/main" id="{CED8B386-2F59-986F-CF75-42DCFFC2376D}"/>
              </a:ext>
            </a:extLst>
          </p:cNvPr>
          <p:cNvSpPr txBox="1"/>
          <p:nvPr/>
        </p:nvSpPr>
        <p:spPr>
          <a:xfrm>
            <a:off x="428487" y="1573714"/>
            <a:ext cx="2503827" cy="369332"/>
          </a:xfrm>
          <a:prstGeom prst="rect">
            <a:avLst/>
          </a:prstGeom>
          <a:noFill/>
        </p:spPr>
        <p:txBody>
          <a:bodyPr wrap="none" rtlCol="0">
            <a:spAutoFit/>
          </a:bodyPr>
          <a:lstStyle/>
          <a:p>
            <a:r>
              <a:rPr lang="en-US" b="1" dirty="0"/>
              <a:t>Utility-Scale Solar &amp; ESG</a:t>
            </a:r>
          </a:p>
        </p:txBody>
      </p:sp>
      <p:sp>
        <p:nvSpPr>
          <p:cNvPr id="5" name="TextBox 4">
            <a:extLst>
              <a:ext uri="{FF2B5EF4-FFF2-40B4-BE49-F238E27FC236}">
                <a16:creationId xmlns:a16="http://schemas.microsoft.com/office/drawing/2014/main" id="{AD2D298F-8C6E-9D0D-0EAB-0396ED37F44C}"/>
              </a:ext>
            </a:extLst>
          </p:cNvPr>
          <p:cNvSpPr txBox="1"/>
          <p:nvPr/>
        </p:nvSpPr>
        <p:spPr>
          <a:xfrm>
            <a:off x="413026" y="2004411"/>
            <a:ext cx="11365948" cy="4278094"/>
          </a:xfrm>
          <a:prstGeom prst="rect">
            <a:avLst/>
          </a:prstGeom>
          <a:noFill/>
        </p:spPr>
        <p:txBody>
          <a:bodyPr wrap="square" rtlCol="0">
            <a:spAutoFit/>
          </a:bodyPr>
          <a:lstStyle/>
          <a:p>
            <a:r>
              <a:rPr lang="en-US" sz="1600" dirty="0"/>
              <a:t>ESG stands for Environmental, Social, and Governance. In essence in means achieving NetZero, DEI, and how well a company manages its accountability &amp; transparency as well as it’s NetZero and DEI goals.</a:t>
            </a:r>
          </a:p>
          <a:p>
            <a:endParaRPr lang="en-US" sz="1600" dirty="0"/>
          </a:p>
          <a:p>
            <a:r>
              <a:rPr lang="en-US" sz="1600" dirty="0"/>
              <a:t>NetZero is where utility-scale solar comes in. Note the “Net” in NetZero. This actually means that companies can buy credit for renewable energy to reach a “Net” balance of “Zero” CO2 emissions. So, while solar doesn’t really solve a power problem, it does provide the ability for companies to obtain credit for renewable energy, thus offsetting their use of energy produced by fossil fuels.</a:t>
            </a:r>
          </a:p>
          <a:p>
            <a:endParaRPr lang="en-US" sz="1600" dirty="0"/>
          </a:p>
          <a:p>
            <a:r>
              <a:rPr lang="en-US" sz="1600" dirty="0"/>
              <a:t>Companies like Google, Meta, Microsoft, and Apple need credit for green energy to offset their use of power generated by fossil fuels. To do this Renewable Energy Certificates (RECs) were created in states that have Renewable Portfolio Standards (RPS). TVA manages the grid for a number of states that don’t have RPS, so TVA created a program called Green Invest. This program allows companies to buy 200KWh blocks of green energy “credit” for $3.25 per block. A minimum purchase of 2 MWhs costs $32.5.</a:t>
            </a:r>
          </a:p>
          <a:p>
            <a:endParaRPr lang="en-US" sz="1600" dirty="0"/>
          </a:p>
          <a:p>
            <a:r>
              <a:rPr lang="en-US" sz="1600" dirty="0"/>
              <a:t>To understand what this means for utility-scale solar, we need to understand how much energy is produced by the solar infrastructure. On average, 1 MW of solar generation creates 2146 MWh per year. This equates to $34,872.50 per MW of solar infrastructure. So, a 100 MW facility would theoretically generate $3,487,250 in Green Invest revenue each year. Typically, green energy credit counts as renewable energy even if the power is not used as long as the generation is certified. The curtailed energy in CAISO would still generate RECs if the power is certified as produced, whether or not that power is used.</a:t>
            </a:r>
          </a:p>
        </p:txBody>
      </p:sp>
      <p:sp>
        <p:nvSpPr>
          <p:cNvPr id="11" name="Slide Number Placeholder 10">
            <a:extLst>
              <a:ext uri="{FF2B5EF4-FFF2-40B4-BE49-F238E27FC236}">
                <a16:creationId xmlns:a16="http://schemas.microsoft.com/office/drawing/2014/main" id="{7194D625-B03E-82C5-B2C2-48AAD0E758D4}"/>
              </a:ext>
            </a:extLst>
          </p:cNvPr>
          <p:cNvSpPr>
            <a:spLocks noGrp="1"/>
          </p:cNvSpPr>
          <p:nvPr>
            <p:ph type="sldNum" sz="quarter" idx="12"/>
          </p:nvPr>
        </p:nvSpPr>
        <p:spPr/>
        <p:txBody>
          <a:bodyPr/>
          <a:lstStyle/>
          <a:p>
            <a:fld id="{6766CCE8-24CF-4CAD-8704-290CE4401AEA}" type="slidenum">
              <a:rPr lang="en-US" smtClean="0"/>
              <a:t>13</a:t>
            </a:fld>
            <a:endParaRPr lang="en-US"/>
          </a:p>
        </p:txBody>
      </p:sp>
    </p:spTree>
    <p:extLst>
      <p:ext uri="{BB962C8B-B14F-4D97-AF65-F5344CB8AC3E}">
        <p14:creationId xmlns:p14="http://schemas.microsoft.com/office/powerpoint/2010/main" val="3803191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F2DE40-25C0-1970-608F-60CEED9645FE}"/>
              </a:ext>
            </a:extLst>
          </p:cNvPr>
          <p:cNvSpPr>
            <a:spLocks noGrp="1"/>
          </p:cNvSpPr>
          <p:nvPr>
            <p:ph type="title"/>
          </p:nvPr>
        </p:nvSpPr>
        <p:spPr/>
        <p:txBody>
          <a:bodyPr/>
          <a:lstStyle/>
          <a:p>
            <a:r>
              <a:rPr lang="en-US" dirty="0"/>
              <a:t>Utility-Scale Solar – The ESG Conclusion</a:t>
            </a:r>
          </a:p>
        </p:txBody>
      </p:sp>
      <p:pic>
        <p:nvPicPr>
          <p:cNvPr id="6" name="Picture 5">
            <a:extLst>
              <a:ext uri="{FF2B5EF4-FFF2-40B4-BE49-F238E27FC236}">
                <a16:creationId xmlns:a16="http://schemas.microsoft.com/office/drawing/2014/main" id="{0A2E7A0B-814D-E1C8-BBA3-254B0C545BB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668" y="3193773"/>
            <a:ext cx="5318840" cy="3105427"/>
          </a:xfrm>
          <a:prstGeom prst="rect">
            <a:avLst/>
          </a:prstGeom>
        </p:spPr>
      </p:pic>
      <p:pic>
        <p:nvPicPr>
          <p:cNvPr id="9" name="Picture 8">
            <a:extLst>
              <a:ext uri="{FF2B5EF4-FFF2-40B4-BE49-F238E27FC236}">
                <a16:creationId xmlns:a16="http://schemas.microsoft.com/office/drawing/2014/main" id="{88983C9C-28B1-9C2C-4ADF-B1734756A2ED}"/>
              </a:ext>
            </a:extLst>
          </p:cNvPr>
          <p:cNvPicPr>
            <a:picLocks noChangeAspect="1"/>
          </p:cNvPicPr>
          <p:nvPr/>
        </p:nvPicPr>
        <p:blipFill>
          <a:blip r:embed="rId4"/>
          <a:stretch>
            <a:fillRect/>
          </a:stretch>
        </p:blipFill>
        <p:spPr>
          <a:xfrm>
            <a:off x="5483568" y="3193774"/>
            <a:ext cx="6787743" cy="3105427"/>
          </a:xfrm>
          <a:prstGeom prst="rect">
            <a:avLst/>
          </a:prstGeom>
        </p:spPr>
      </p:pic>
      <p:sp>
        <p:nvSpPr>
          <p:cNvPr id="10" name="TextBox 9">
            <a:extLst>
              <a:ext uri="{FF2B5EF4-FFF2-40B4-BE49-F238E27FC236}">
                <a16:creationId xmlns:a16="http://schemas.microsoft.com/office/drawing/2014/main" id="{803B6005-A49D-2C5F-2D61-BD38F4D5EDED}"/>
              </a:ext>
            </a:extLst>
          </p:cNvPr>
          <p:cNvSpPr txBox="1"/>
          <p:nvPr/>
        </p:nvSpPr>
        <p:spPr>
          <a:xfrm>
            <a:off x="207618" y="1537252"/>
            <a:ext cx="11582400" cy="1569660"/>
          </a:xfrm>
          <a:prstGeom prst="rect">
            <a:avLst/>
          </a:prstGeom>
          <a:noFill/>
        </p:spPr>
        <p:txBody>
          <a:bodyPr wrap="square" rtlCol="0">
            <a:spAutoFit/>
          </a:bodyPr>
          <a:lstStyle/>
          <a:p>
            <a:r>
              <a:rPr lang="en-US" sz="1600" dirty="0"/>
              <a:t>So how are these ESG deals done. In TVA companies enter into a Power Purchase Agreement (PPA) where they contract to buy a certain amount of power and they also purchase the rights to renewable energy. This is exactly what Google did with the Yum </a:t>
            </a:r>
            <a:r>
              <a:rPr lang="en-US" sz="1600" dirty="0" err="1"/>
              <a:t>Yum</a:t>
            </a:r>
            <a:r>
              <a:rPr lang="en-US" sz="1600" dirty="0"/>
              <a:t> solar project. The bottom line that companies like Google want renewable energy installed so they can use those MWh as offsets to get to NetZero. </a:t>
            </a:r>
          </a:p>
          <a:p>
            <a:endParaRPr lang="en-US" sz="1600" dirty="0"/>
          </a:p>
          <a:p>
            <a:r>
              <a:rPr lang="en-US" sz="1600" dirty="0"/>
              <a:t>In February 2026, the TVA board voted to drop the renewable goals, DEI, and also voted to keep the coal-fired power plants open beyond 2028. This has interesting implications with regard to future PPAs for renewable energy.</a:t>
            </a:r>
          </a:p>
        </p:txBody>
      </p:sp>
      <p:pic>
        <p:nvPicPr>
          <p:cNvPr id="11" name="Picture 6" descr="112 Pinocchio Coloring Pages - ColoringPagesOnly.com">
            <a:extLst>
              <a:ext uri="{FF2B5EF4-FFF2-40B4-BE49-F238E27FC236}">
                <a16:creationId xmlns:a16="http://schemas.microsoft.com/office/drawing/2014/main" id="{0C9BD6DC-34E6-26F5-1427-C72D9802616F}"/>
              </a:ext>
            </a:extLst>
          </p:cNvPr>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634310" y="4844156"/>
            <a:ext cx="1131306" cy="1137827"/>
          </a:xfrm>
          <a:prstGeom prst="rect">
            <a:avLst/>
          </a:prstGeom>
          <a:noFill/>
          <a:extLst>
            <a:ext uri="{909E8E84-426E-40DD-AFC4-6F175D3DCCD1}">
              <a14:hiddenFill xmlns:a14="http://schemas.microsoft.com/office/drawing/2010/main">
                <a:solidFill>
                  <a:srgbClr val="FFFFFF"/>
                </a:solidFill>
              </a14:hiddenFill>
            </a:ext>
          </a:extLst>
        </p:spPr>
      </p:pic>
      <p:sp>
        <p:nvSpPr>
          <p:cNvPr id="16" name="Slide Number Placeholder 15">
            <a:extLst>
              <a:ext uri="{FF2B5EF4-FFF2-40B4-BE49-F238E27FC236}">
                <a16:creationId xmlns:a16="http://schemas.microsoft.com/office/drawing/2014/main" id="{A962E07E-F2C1-23CE-8B45-9B1954D7A983}"/>
              </a:ext>
            </a:extLst>
          </p:cNvPr>
          <p:cNvSpPr>
            <a:spLocks noGrp="1"/>
          </p:cNvSpPr>
          <p:nvPr>
            <p:ph type="sldNum" sz="quarter" idx="12"/>
          </p:nvPr>
        </p:nvSpPr>
        <p:spPr/>
        <p:txBody>
          <a:bodyPr/>
          <a:lstStyle/>
          <a:p>
            <a:fld id="{6766CCE8-24CF-4CAD-8704-290CE4401AEA}" type="slidenum">
              <a:rPr lang="en-US" smtClean="0"/>
              <a:t>14</a:t>
            </a:fld>
            <a:endParaRPr lang="en-US"/>
          </a:p>
        </p:txBody>
      </p:sp>
    </p:spTree>
    <p:extLst>
      <p:ext uri="{BB962C8B-B14F-4D97-AF65-F5344CB8AC3E}">
        <p14:creationId xmlns:p14="http://schemas.microsoft.com/office/powerpoint/2010/main" val="177663459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667AC5-30F5-EF89-3EEC-D62683A9D6AB}"/>
              </a:ext>
            </a:extLst>
          </p:cNvPr>
          <p:cNvSpPr>
            <a:spLocks noGrp="1"/>
          </p:cNvSpPr>
          <p:nvPr>
            <p:ph type="title"/>
          </p:nvPr>
        </p:nvSpPr>
        <p:spPr/>
        <p:txBody>
          <a:bodyPr/>
          <a:lstStyle/>
          <a:p>
            <a:r>
              <a:rPr lang="en-US" dirty="0"/>
              <a:t>Utility-Scale Solar – Summary and Links</a:t>
            </a:r>
          </a:p>
        </p:txBody>
      </p:sp>
      <p:sp>
        <p:nvSpPr>
          <p:cNvPr id="3" name="TextBox 2">
            <a:extLst>
              <a:ext uri="{FF2B5EF4-FFF2-40B4-BE49-F238E27FC236}">
                <a16:creationId xmlns:a16="http://schemas.microsoft.com/office/drawing/2014/main" id="{E26CB0E6-BC20-E476-20D1-7DA6FBC90CD6}"/>
              </a:ext>
            </a:extLst>
          </p:cNvPr>
          <p:cNvSpPr txBox="1"/>
          <p:nvPr/>
        </p:nvSpPr>
        <p:spPr>
          <a:xfrm>
            <a:off x="472661" y="2182192"/>
            <a:ext cx="11335026" cy="3693319"/>
          </a:xfrm>
          <a:prstGeom prst="rect">
            <a:avLst/>
          </a:prstGeom>
          <a:noFill/>
        </p:spPr>
        <p:txBody>
          <a:bodyPr wrap="square" rtlCol="0">
            <a:spAutoFit/>
          </a:bodyPr>
          <a:lstStyle/>
          <a:p>
            <a:pPr marL="285756" indent="-285756">
              <a:buFont typeface="Arial" panose="020B0604020202020204" pitchFamily="34" charset="0"/>
              <a:buChar char="•"/>
            </a:pPr>
            <a:r>
              <a:rPr lang="en-US" dirty="0"/>
              <a:t>Based on the US EIA data, it should be clear that Utility-Scale Solar is not a necessary contributor to TVA production!</a:t>
            </a:r>
          </a:p>
          <a:p>
            <a:pPr marL="285756" indent="-285756">
              <a:buFont typeface="Arial" panose="020B0604020202020204" pitchFamily="34" charset="0"/>
              <a:buChar char="•"/>
            </a:pPr>
            <a:r>
              <a:rPr lang="en-US" dirty="0"/>
              <a:t>If utility-scale solar isn’t a necessary contributor to the power grid, what problem does it solve?</a:t>
            </a:r>
          </a:p>
          <a:p>
            <a:pPr marL="285756" indent="-285756">
              <a:buFont typeface="Arial" panose="020B0604020202020204" pitchFamily="34" charset="0"/>
              <a:buChar char="•"/>
            </a:pPr>
            <a:r>
              <a:rPr lang="en-US" dirty="0"/>
              <a:t>Who benefits from utility-scale solar power?</a:t>
            </a:r>
          </a:p>
          <a:p>
            <a:pPr marL="285756" indent="-285756">
              <a:buFont typeface="Arial" panose="020B0604020202020204" pitchFamily="34" charset="0"/>
              <a:buChar char="•"/>
            </a:pPr>
            <a:endParaRPr lang="en-US" dirty="0"/>
          </a:p>
          <a:p>
            <a:pPr marL="285756" indent="-285756">
              <a:buFont typeface="Arial" panose="020B0604020202020204" pitchFamily="34" charset="0"/>
              <a:buChar char="•"/>
            </a:pPr>
            <a:r>
              <a:rPr lang="en-US" dirty="0">
                <a:hlinkClick r:id="rId2"/>
              </a:rPr>
              <a:t>https://www.eia.gov/electricity/gridmonitor/dashboard</a:t>
            </a:r>
            <a:endParaRPr lang="en-US" dirty="0"/>
          </a:p>
          <a:p>
            <a:pPr marL="285756" indent="-285756">
              <a:buFont typeface="Arial" panose="020B0604020202020204" pitchFamily="34" charset="0"/>
              <a:buChar char="•"/>
            </a:pPr>
            <a:r>
              <a:rPr lang="en-US" dirty="0">
                <a:hlinkClick r:id="rId3"/>
              </a:rPr>
              <a:t>https://cleanview.co/solar-farms/us</a:t>
            </a:r>
            <a:endParaRPr lang="en-US" dirty="0"/>
          </a:p>
          <a:p>
            <a:pPr marL="285756" indent="-285756">
              <a:buFont typeface="Arial" panose="020B0604020202020204" pitchFamily="34" charset="0"/>
              <a:buChar char="•"/>
            </a:pPr>
            <a:r>
              <a:rPr lang="en-US" dirty="0">
                <a:hlinkClick r:id="rId4"/>
              </a:rPr>
              <a:t>https://cleanview.co/wind-farms/us</a:t>
            </a:r>
            <a:endParaRPr lang="en-US" dirty="0"/>
          </a:p>
          <a:p>
            <a:endParaRPr lang="en-US" dirty="0"/>
          </a:p>
          <a:p>
            <a:pPr marL="285756" indent="-285756">
              <a:buFont typeface="Arial" panose="020B0604020202020204" pitchFamily="34" charset="0"/>
              <a:buChar char="•"/>
            </a:pPr>
            <a:endParaRPr lang="en-US" dirty="0"/>
          </a:p>
          <a:p>
            <a:pPr marL="285756" indent="-285756">
              <a:buFont typeface="Arial" panose="020B0604020202020204" pitchFamily="34" charset="0"/>
              <a:buChar char="•"/>
            </a:pPr>
            <a:endParaRPr lang="en-US" dirty="0"/>
          </a:p>
          <a:p>
            <a:pPr marL="285756" indent="-285756">
              <a:buFont typeface="Arial" panose="020B0604020202020204" pitchFamily="34" charset="0"/>
              <a:buChar char="•"/>
            </a:pPr>
            <a:endParaRPr lang="en-US" dirty="0"/>
          </a:p>
          <a:p>
            <a:pPr marL="285756" indent="-285756">
              <a:buFont typeface="Arial" panose="020B0604020202020204" pitchFamily="34" charset="0"/>
              <a:buChar char="•"/>
            </a:pPr>
            <a:endParaRPr lang="en-US" dirty="0"/>
          </a:p>
          <a:p>
            <a:pPr marL="285756" indent="-285756">
              <a:buFont typeface="Arial" panose="020B0604020202020204" pitchFamily="34" charset="0"/>
              <a:buChar char="•"/>
            </a:pPr>
            <a:endParaRPr lang="en-US" dirty="0"/>
          </a:p>
        </p:txBody>
      </p:sp>
      <p:sp>
        <p:nvSpPr>
          <p:cNvPr id="8" name="Slide Number Placeholder 7">
            <a:extLst>
              <a:ext uri="{FF2B5EF4-FFF2-40B4-BE49-F238E27FC236}">
                <a16:creationId xmlns:a16="http://schemas.microsoft.com/office/drawing/2014/main" id="{0445B7AB-930B-91E3-4B70-8FCB48AC300A}"/>
              </a:ext>
            </a:extLst>
          </p:cNvPr>
          <p:cNvSpPr>
            <a:spLocks noGrp="1"/>
          </p:cNvSpPr>
          <p:nvPr>
            <p:ph type="sldNum" sz="quarter" idx="12"/>
          </p:nvPr>
        </p:nvSpPr>
        <p:spPr/>
        <p:txBody>
          <a:bodyPr/>
          <a:lstStyle/>
          <a:p>
            <a:fld id="{6766CCE8-24CF-4CAD-8704-290CE4401AEA}" type="slidenum">
              <a:rPr lang="en-US" smtClean="0"/>
              <a:t>15</a:t>
            </a:fld>
            <a:endParaRPr lang="en-US"/>
          </a:p>
        </p:txBody>
      </p:sp>
    </p:spTree>
    <p:extLst>
      <p:ext uri="{BB962C8B-B14F-4D97-AF65-F5344CB8AC3E}">
        <p14:creationId xmlns:p14="http://schemas.microsoft.com/office/powerpoint/2010/main" val="35322575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22954</TotalTime>
  <Words>2906</Words>
  <Application>Microsoft Office PowerPoint</Application>
  <PresentationFormat>Widescreen</PresentationFormat>
  <Paragraphs>280</Paragraphs>
  <Slides>15</Slides>
  <Notes>12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15</vt:i4>
      </vt:variant>
    </vt:vector>
  </HeadingPairs>
  <TitlesOfParts>
    <vt:vector size="20" baseType="lpstr">
      <vt:lpstr>Arial</vt:lpstr>
      <vt:lpstr>Calibri</vt:lpstr>
      <vt:lpstr>Calibri Light</vt:lpstr>
      <vt:lpstr>Wingdings</vt:lpstr>
      <vt:lpstr>Office Theme</vt:lpstr>
      <vt:lpstr>Utility-Scale Solar </vt:lpstr>
      <vt:lpstr>Utility-Scale Solar – Is It a Solution?</vt:lpstr>
      <vt:lpstr>Utility-Scale Solar – TVA Production History</vt:lpstr>
      <vt:lpstr>Utility-Scale Solar – TVA Production History</vt:lpstr>
      <vt:lpstr>Utility-Scale Solar – TVA Production History</vt:lpstr>
      <vt:lpstr>Utility-Scale Solar – TVA Total Power Demand</vt:lpstr>
      <vt:lpstr>Utility-Scale Solar – MISO / TVA</vt:lpstr>
      <vt:lpstr>Utility-Scale Solar – The Duck Curve/Curtailment</vt:lpstr>
      <vt:lpstr>Utility-Scale Solar – The Duck Curve at TVA</vt:lpstr>
      <vt:lpstr>Utility-Scale Solar – The Duck Curve at MISO</vt:lpstr>
      <vt:lpstr>Utility-Scale Solar – MISO/ERCO Generation</vt:lpstr>
      <vt:lpstr>Utility-Scale Solar – TVA Production During FERN</vt:lpstr>
      <vt:lpstr>Utility-Scale Solar – The ESG Conclusion</vt:lpstr>
      <vt:lpstr>Utility-Scale Solar – The ESG Conclusion</vt:lpstr>
      <vt:lpstr>Utility-Scale Solar – Summary and Links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swampfox</dc:creator>
  <cp:lastModifiedBy>swampfox</cp:lastModifiedBy>
  <cp:revision>28</cp:revision>
  <cp:lastPrinted>2026-04-20T21:12:57Z</cp:lastPrinted>
  <dcterms:created xsi:type="dcterms:W3CDTF">2026-04-05T23:44:15Z</dcterms:created>
  <dcterms:modified xsi:type="dcterms:W3CDTF">2026-04-22T14:09:03Z</dcterms:modified>
</cp:coreProperties>
</file>